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2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435" r:id="rId2"/>
    <p:sldId id="450" r:id="rId3"/>
    <p:sldId id="532" r:id="rId4"/>
    <p:sldId id="533" r:id="rId5"/>
    <p:sldId id="534" r:id="rId6"/>
    <p:sldId id="535" r:id="rId7"/>
    <p:sldId id="536" r:id="rId8"/>
    <p:sldId id="537" r:id="rId9"/>
    <p:sldId id="538" r:id="rId10"/>
    <p:sldId id="539" r:id="rId11"/>
    <p:sldId id="540" r:id="rId12"/>
    <p:sldId id="541" r:id="rId13"/>
    <p:sldId id="542" r:id="rId14"/>
    <p:sldId id="543" r:id="rId15"/>
    <p:sldId id="544" r:id="rId16"/>
    <p:sldId id="545" r:id="rId17"/>
    <p:sldId id="546" r:id="rId18"/>
    <p:sldId id="547" r:id="rId19"/>
    <p:sldId id="548" r:id="rId20"/>
    <p:sldId id="549" r:id="rId21"/>
    <p:sldId id="550" r:id="rId22"/>
    <p:sldId id="551" r:id="rId23"/>
    <p:sldId id="552" r:id="rId24"/>
    <p:sldId id="553" r:id="rId25"/>
    <p:sldId id="576" r:id="rId26"/>
    <p:sldId id="554" r:id="rId27"/>
    <p:sldId id="555" r:id="rId28"/>
    <p:sldId id="556" r:id="rId29"/>
    <p:sldId id="557" r:id="rId30"/>
    <p:sldId id="558" r:id="rId31"/>
    <p:sldId id="559" r:id="rId32"/>
    <p:sldId id="560" r:id="rId33"/>
    <p:sldId id="561" r:id="rId34"/>
    <p:sldId id="562" r:id="rId35"/>
    <p:sldId id="563" r:id="rId36"/>
    <p:sldId id="564" r:id="rId37"/>
    <p:sldId id="565" r:id="rId38"/>
    <p:sldId id="566" r:id="rId39"/>
    <p:sldId id="567" r:id="rId40"/>
    <p:sldId id="568" r:id="rId41"/>
    <p:sldId id="569" r:id="rId42"/>
    <p:sldId id="570" r:id="rId43"/>
    <p:sldId id="571" r:id="rId44"/>
    <p:sldId id="572" r:id="rId45"/>
    <p:sldId id="573" r:id="rId46"/>
    <p:sldId id="574" r:id="rId47"/>
    <p:sldId id="531"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05A8"/>
    <a:srgbClr val="CC0034"/>
    <a:srgbClr val="ADD7AD"/>
    <a:srgbClr val="7B00FF"/>
    <a:srgbClr val="87FF8A"/>
    <a:srgbClr val="F2F0B4"/>
    <a:srgbClr val="F5ED29"/>
    <a:srgbClr val="173DC4"/>
    <a:srgbClr val="66FFCC"/>
    <a:srgbClr val="0D69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1" d="100"/>
          <a:sy n="101" d="100"/>
        </p:scale>
        <p:origin x="-75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26" Type="http://schemas.openxmlformats.org/officeDocument/2006/relationships/slide" Target="slides/slide25.xml"/><Relationship Id="rId50" Type="http://schemas.openxmlformats.org/officeDocument/2006/relationships/presProps" Target="presProps.xml"/><Relationship Id="rId42" Type="http://schemas.openxmlformats.org/officeDocument/2006/relationships/slide" Target="slides/slide41.xml"/><Relationship Id="rId47" Type="http://schemas.openxmlformats.org/officeDocument/2006/relationships/slide" Target="slides/slide46.xml"/><Relationship Id="rId34" Type="http://schemas.openxmlformats.org/officeDocument/2006/relationships/slide" Target="slides/slide33.xml"/><Relationship Id="rId21" Type="http://schemas.openxmlformats.org/officeDocument/2006/relationships/slide" Target="slides/slide20.xml"/><Relationship Id="rId55" Type="http://schemas.openxmlformats.org/officeDocument/2006/relationships/customXml" Target="../customXml/item2.xml"/><Relationship Id="rId7" Type="http://schemas.openxmlformats.org/officeDocument/2006/relationships/slide" Target="slides/slide6.xml"/><Relationship Id="rId16" Type="http://schemas.openxmlformats.org/officeDocument/2006/relationships/slide" Target="slides/slide15.xml"/><Relationship Id="rId2" Type="http://schemas.openxmlformats.org/officeDocument/2006/relationships/slide" Target="slides/slide1.xml"/><Relationship Id="rId29" Type="http://schemas.openxmlformats.org/officeDocument/2006/relationships/slide" Target="slides/slide28.xml"/><Relationship Id="rId53" Type="http://schemas.openxmlformats.org/officeDocument/2006/relationships/tableStyles" Target="tableStyles.xml"/><Relationship Id="rId40" Type="http://schemas.openxmlformats.org/officeDocument/2006/relationships/slide" Target="slides/slide39.xml"/><Relationship Id="rId45" Type="http://schemas.openxmlformats.org/officeDocument/2006/relationships/slide" Target="slides/slide44.xml"/><Relationship Id="rId32" Type="http://schemas.openxmlformats.org/officeDocument/2006/relationships/slide" Target="slides/slide31.xml"/><Relationship Id="rId37" Type="http://schemas.openxmlformats.org/officeDocument/2006/relationships/slide" Target="slides/slide36.xml"/><Relationship Id="rId24" Type="http://schemas.openxmlformats.org/officeDocument/2006/relationships/slide" Target="slides/slide23.xml"/><Relationship Id="rId11" Type="http://schemas.openxmlformats.org/officeDocument/2006/relationships/slide" Target="slides/slide10.xml"/><Relationship Id="rId5" Type="http://schemas.openxmlformats.org/officeDocument/2006/relationships/slide" Target="slides/slide4.xml"/><Relationship Id="rId19" Type="http://schemas.openxmlformats.org/officeDocument/2006/relationships/slide" Target="slides/slide18.xml"/><Relationship Id="rId52" Type="http://schemas.openxmlformats.org/officeDocument/2006/relationships/theme" Target="theme/theme1.xml"/><Relationship Id="rId44" Type="http://schemas.openxmlformats.org/officeDocument/2006/relationships/slide" Target="slides/slide43.xml"/><Relationship Id="rId31" Type="http://schemas.openxmlformats.org/officeDocument/2006/relationships/slide" Target="slides/slide30.xml"/><Relationship Id="rId10" Type="http://schemas.openxmlformats.org/officeDocument/2006/relationships/slide" Target="slides/slide9.xml"/><Relationship Id="rId14" Type="http://schemas.openxmlformats.org/officeDocument/2006/relationships/slide" Target="slides/slide13.xml"/><Relationship Id="rId43" Type="http://schemas.openxmlformats.org/officeDocument/2006/relationships/slide" Target="slides/slide42.xml"/><Relationship Id="rId48" Type="http://schemas.openxmlformats.org/officeDocument/2006/relationships/slide" Target="slides/slide47.xml"/><Relationship Id="rId4" Type="http://schemas.openxmlformats.org/officeDocument/2006/relationships/slide" Target="slides/slide3.xml"/><Relationship Id="rId9" Type="http://schemas.openxmlformats.org/officeDocument/2006/relationships/slide" Target="slides/slide8.xml"/><Relationship Id="rId30" Type="http://schemas.openxmlformats.org/officeDocument/2006/relationships/slide" Target="slides/slide29.xml"/><Relationship Id="rId35" Type="http://schemas.openxmlformats.org/officeDocument/2006/relationships/slide" Target="slides/slide34.xml"/><Relationship Id="rId22" Type="http://schemas.openxmlformats.org/officeDocument/2006/relationships/slide" Target="slides/slide21.xml"/><Relationship Id="rId27" Type="http://schemas.openxmlformats.org/officeDocument/2006/relationships/slide" Target="slides/slide26.xml"/><Relationship Id="rId56" Type="http://schemas.openxmlformats.org/officeDocument/2006/relationships/customXml" Target="../customXml/item3.xml"/><Relationship Id="rId51"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7" Type="http://schemas.openxmlformats.org/officeDocument/2006/relationships/slide" Target="slides/slide16.xml"/><Relationship Id="rId46" Type="http://schemas.openxmlformats.org/officeDocument/2006/relationships/slide" Target="slides/slide45.xml"/><Relationship Id="rId33" Type="http://schemas.openxmlformats.org/officeDocument/2006/relationships/slide" Target="slides/slide32.xml"/><Relationship Id="rId38" Type="http://schemas.openxmlformats.org/officeDocument/2006/relationships/slide" Target="slides/slide37.xml"/><Relationship Id="rId25" Type="http://schemas.openxmlformats.org/officeDocument/2006/relationships/slide" Target="slides/slide24.xml"/><Relationship Id="rId12" Type="http://schemas.openxmlformats.org/officeDocument/2006/relationships/slide" Target="slides/slide11.xml"/><Relationship Id="rId41" Type="http://schemas.openxmlformats.org/officeDocument/2006/relationships/slide" Target="slides/slide40.xml"/><Relationship Id="rId20" Type="http://schemas.openxmlformats.org/officeDocument/2006/relationships/slide" Target="slides/slide19.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49" Type="http://schemas.openxmlformats.org/officeDocument/2006/relationships/printerSettings" Target="printerSettings/printerSettings1.bin"/><Relationship Id="rId36" Type="http://schemas.openxmlformats.org/officeDocument/2006/relationships/slide" Target="slides/slide35.xml"/><Relationship Id="rId23" Type="http://schemas.openxmlformats.org/officeDocument/2006/relationships/slide" Target="slides/slide22.xml"/><Relationship Id="rId28"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738354-E3D5-B84E-9CDE-534F91D4D7BA}" type="datetimeFigureOut">
              <a:rPr lang="en-US" smtClean="0"/>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3360463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738354-E3D5-B84E-9CDE-534F91D4D7BA}" type="datetimeFigureOut">
              <a:rPr lang="en-US" smtClean="0"/>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768390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738354-E3D5-B84E-9CDE-534F91D4D7BA}" type="datetimeFigureOut">
              <a:rPr lang="en-US" smtClean="0"/>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1600772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738354-E3D5-B84E-9CDE-534F91D4D7BA}" type="datetimeFigureOut">
              <a:rPr lang="en-US" smtClean="0"/>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169474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738354-E3D5-B84E-9CDE-534F91D4D7BA}" type="datetimeFigureOut">
              <a:rPr lang="en-US" smtClean="0"/>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3174804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738354-E3D5-B84E-9CDE-534F91D4D7BA}" type="datetimeFigureOut">
              <a:rPr lang="en-US" smtClean="0"/>
              <a:t>8/13/19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316315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738354-E3D5-B84E-9CDE-534F91D4D7BA}" type="datetimeFigureOut">
              <a:rPr lang="en-US" smtClean="0"/>
              <a:t>8/13/19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2817685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738354-E3D5-B84E-9CDE-534F91D4D7BA}" type="datetimeFigureOut">
              <a:rPr lang="en-US" smtClean="0"/>
              <a:t>8/13/19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340364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38354-E3D5-B84E-9CDE-534F91D4D7BA}" type="datetimeFigureOut">
              <a:rPr lang="en-US" smtClean="0"/>
              <a:t>8/13/19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1702389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38354-E3D5-B84E-9CDE-534F91D4D7BA}" type="datetimeFigureOut">
              <a:rPr lang="en-US" smtClean="0"/>
              <a:t>8/13/19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3539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38354-E3D5-B84E-9CDE-534F91D4D7BA}" type="datetimeFigureOut">
              <a:rPr lang="en-US" smtClean="0"/>
              <a:t>8/13/19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9D4AE3-1D21-384D-8DB4-A2B4181CC79C}" type="slidenum">
              <a:rPr lang="en-US" smtClean="0"/>
              <a:t>‹#›</a:t>
            </a:fld>
            <a:endParaRPr lang="en-US"/>
          </a:p>
        </p:txBody>
      </p:sp>
    </p:spTree>
    <p:extLst>
      <p:ext uri="{BB962C8B-B14F-4D97-AF65-F5344CB8AC3E}">
        <p14:creationId xmlns:p14="http://schemas.microsoft.com/office/powerpoint/2010/main" val="11166146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738354-E3D5-B84E-9CDE-534F91D4D7BA}" type="datetimeFigureOut">
              <a:rPr lang="en-US" smtClean="0"/>
              <a:t>8/13/19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D4AE3-1D21-384D-8DB4-A2B4181CC79C}" type="slidenum">
              <a:rPr lang="en-US" smtClean="0"/>
              <a:t>‹#›</a:t>
            </a:fld>
            <a:endParaRPr lang="en-US"/>
          </a:p>
        </p:txBody>
      </p:sp>
    </p:spTree>
    <p:extLst>
      <p:ext uri="{BB962C8B-B14F-4D97-AF65-F5344CB8AC3E}">
        <p14:creationId xmlns:p14="http://schemas.microsoft.com/office/powerpoint/2010/main" val="4057531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jpe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www.teacherspayteachers.com/Store/Sarah-Pecorino-Illustration" TargetMode="External"/><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obeStock_91034947 copy.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4625"/>
            <a:ext cx="9144000" cy="5529600"/>
          </a:xfrm>
          <a:prstGeom prst="rect">
            <a:avLst/>
          </a:prstGeom>
        </p:spPr>
      </p:pic>
      <p:sp>
        <p:nvSpPr>
          <p:cNvPr id="3" name="Rectangle 2"/>
          <p:cNvSpPr/>
          <p:nvPr/>
        </p:nvSpPr>
        <p:spPr>
          <a:xfrm>
            <a:off x="0" y="47524"/>
            <a:ext cx="9144000" cy="1107996"/>
          </a:xfrm>
          <a:prstGeom prst="rect">
            <a:avLst/>
          </a:prstGeom>
        </p:spPr>
        <p:txBody>
          <a:bodyPr wrap="square">
            <a:spAutoFit/>
          </a:bodyPr>
          <a:lstStyle/>
          <a:p>
            <a:pPr algn="ctr">
              <a:lnSpc>
                <a:spcPct val="90000"/>
              </a:lnSpc>
            </a:pPr>
            <a:r>
              <a:rPr lang="en-US" sz="7200" dirty="0" smtClean="0">
                <a:solidFill>
                  <a:srgbClr val="5F05A8"/>
                </a:solidFill>
                <a:latin typeface="Arial Rounded MT Bold"/>
                <a:cs typeface="Arial Rounded MT Bold"/>
              </a:rPr>
              <a:t>Scientific Method</a:t>
            </a:r>
            <a:endParaRPr lang="en-US" sz="7200" dirty="0">
              <a:solidFill>
                <a:srgbClr val="5F05A8"/>
              </a:solidFill>
              <a:latin typeface="Arial Rounded MT Bold"/>
              <a:cs typeface="Arial Rounded MT Bold"/>
            </a:endParaRPr>
          </a:p>
        </p:txBody>
      </p:sp>
      <p:sp>
        <p:nvSpPr>
          <p:cNvPr id="6" name="TextBox 5"/>
          <p:cNvSpPr txBox="1"/>
          <p:nvPr/>
        </p:nvSpPr>
        <p:spPr>
          <a:xfrm>
            <a:off x="222682" y="5962512"/>
            <a:ext cx="8693822" cy="646331"/>
          </a:xfrm>
          <a:prstGeom prst="rect">
            <a:avLst/>
          </a:prstGeom>
          <a:solidFill>
            <a:srgbClr val="FFF9C9"/>
          </a:solidFill>
          <a:ln w="38100" cmpd="sng">
            <a:solidFill>
              <a:srgbClr val="000090"/>
            </a:solidFill>
          </a:ln>
        </p:spPr>
        <p:txBody>
          <a:bodyPr wrap="square" rtlCol="0">
            <a:spAutoFit/>
          </a:bodyPr>
          <a:lstStyle/>
          <a:p>
            <a:pPr algn="ctr"/>
            <a:r>
              <a:rPr lang="en-US" b="1" dirty="0" smtClean="0"/>
              <a:t>Directions:  Complete </a:t>
            </a:r>
            <a:r>
              <a:rPr lang="en-US" b="1" dirty="0"/>
              <a:t>the question or task </a:t>
            </a:r>
            <a:r>
              <a:rPr lang="en-US" b="1" dirty="0" smtClean="0"/>
              <a:t>found on </a:t>
            </a:r>
            <a:r>
              <a:rPr lang="en-US" b="1" dirty="0"/>
              <a:t>each of the cards.  Record your answers on the answer sheet or on your notebook paper as directed by your teacher</a:t>
            </a:r>
            <a:r>
              <a:rPr lang="en-US" b="1" dirty="0" smtClean="0"/>
              <a:t>.</a:t>
            </a:r>
            <a:endParaRPr lang="en-US" b="1" dirty="0"/>
          </a:p>
        </p:txBody>
      </p:sp>
      <p:sp>
        <p:nvSpPr>
          <p:cNvPr id="7" name="TextBox 6"/>
          <p:cNvSpPr txBox="1"/>
          <p:nvPr/>
        </p:nvSpPr>
        <p:spPr>
          <a:xfrm>
            <a:off x="4136646" y="1188696"/>
            <a:ext cx="4880929" cy="1015663"/>
          </a:xfrm>
          <a:prstGeom prst="rect">
            <a:avLst/>
          </a:prstGeom>
          <a:noFill/>
        </p:spPr>
        <p:txBody>
          <a:bodyPr wrap="square" rtlCol="0">
            <a:spAutoFit/>
          </a:bodyPr>
          <a:lstStyle/>
          <a:p>
            <a:pPr algn="ctr">
              <a:lnSpc>
                <a:spcPct val="80000"/>
              </a:lnSpc>
            </a:pPr>
            <a:r>
              <a:rPr lang="en-US" sz="7200" dirty="0" smtClean="0">
                <a:solidFill>
                  <a:srgbClr val="BC0202"/>
                </a:solidFill>
                <a:latin typeface="Marker Felt"/>
                <a:cs typeface="Marker Felt"/>
              </a:rPr>
              <a:t>Task Cards</a:t>
            </a:r>
            <a:endParaRPr lang="en-US" sz="7200" dirty="0">
              <a:solidFill>
                <a:srgbClr val="BC0202"/>
              </a:solidFill>
              <a:latin typeface="Marker Felt"/>
              <a:cs typeface="Marker Felt"/>
            </a:endParaRPr>
          </a:p>
        </p:txBody>
      </p:sp>
      <p:sp>
        <p:nvSpPr>
          <p:cNvPr id="8" name="TextBox 7"/>
          <p:cNvSpPr txBox="1"/>
          <p:nvPr/>
        </p:nvSpPr>
        <p:spPr>
          <a:xfrm>
            <a:off x="170749" y="6595272"/>
            <a:ext cx="1217672" cy="200055"/>
          </a:xfrm>
          <a:prstGeom prst="rect">
            <a:avLst/>
          </a:prstGeom>
          <a:noFill/>
        </p:spPr>
        <p:txBody>
          <a:bodyPr wrap="square" rtlCol="0">
            <a:spAutoFit/>
          </a:bodyPr>
          <a:lstStyle/>
          <a:p>
            <a:r>
              <a:rPr lang="en-US" sz="700" b="1" dirty="0" smtClean="0"/>
              <a:t>© Amy Brown Science</a:t>
            </a:r>
            <a:endParaRPr lang="en-US" sz="700" b="1" dirty="0"/>
          </a:p>
        </p:txBody>
      </p:sp>
      <p:sp>
        <p:nvSpPr>
          <p:cNvPr id="2" name="Frame 1"/>
          <p:cNvSpPr/>
          <p:nvPr/>
        </p:nvSpPr>
        <p:spPr>
          <a:xfrm>
            <a:off x="0" y="0"/>
            <a:ext cx="9144000" cy="6858000"/>
          </a:xfrm>
          <a:prstGeom prst="frame">
            <a:avLst>
              <a:gd name="adj1" fmla="val 1236"/>
            </a:avLst>
          </a:prstGeom>
          <a:solidFill>
            <a:srgbClr val="0D69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675154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87287" y="3956199"/>
            <a:ext cx="8254675" cy="1077218"/>
          </a:xfrm>
          <a:prstGeom prst="rect">
            <a:avLst/>
          </a:prstGeom>
        </p:spPr>
        <p:txBody>
          <a:bodyPr wrap="square">
            <a:spAutoFit/>
          </a:bodyPr>
          <a:lstStyle/>
          <a:p>
            <a:r>
              <a:rPr lang="en-US" sz="3200" b="1" dirty="0">
                <a:solidFill>
                  <a:srgbClr val="CC0034"/>
                </a:solidFill>
              </a:rPr>
              <a:t>Answer:  An experiment is carried out to test the hypothesis.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587287" y="2343992"/>
            <a:ext cx="8163274" cy="1077218"/>
          </a:xfrm>
          <a:prstGeom prst="rect">
            <a:avLst/>
          </a:prstGeom>
        </p:spPr>
        <p:txBody>
          <a:bodyPr wrap="square">
            <a:spAutoFit/>
          </a:bodyPr>
          <a:lstStyle/>
          <a:p>
            <a:r>
              <a:rPr lang="en-US" sz="3200" b="1" dirty="0" smtClean="0"/>
              <a:t>How is it determined if a hypothesis is correct or incorrect?</a:t>
            </a:r>
            <a:endParaRPr lang="en-US" sz="3200" b="1" dirty="0"/>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587287" y="443846"/>
            <a:ext cx="641569" cy="954107"/>
          </a:xfrm>
          <a:prstGeom prst="rect">
            <a:avLst/>
          </a:prstGeom>
          <a:noFill/>
        </p:spPr>
        <p:txBody>
          <a:bodyPr wrap="square" rtlCol="0">
            <a:spAutoFit/>
          </a:bodyPr>
          <a:lstStyle/>
          <a:p>
            <a:pPr algn="ctr"/>
            <a:r>
              <a:rPr lang="en-US" sz="5600" b="1" dirty="0"/>
              <a:t>9</a:t>
            </a:r>
            <a:endParaRPr lang="en-US" sz="56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Tree>
    <p:extLst>
      <p:ext uri="{BB962C8B-B14F-4D97-AF65-F5344CB8AC3E}">
        <p14:creationId xmlns:p14="http://schemas.microsoft.com/office/powerpoint/2010/main" val="668689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7898" y="3713060"/>
            <a:ext cx="8254675" cy="1569660"/>
          </a:xfrm>
          <a:prstGeom prst="rect">
            <a:avLst/>
          </a:prstGeom>
        </p:spPr>
        <p:txBody>
          <a:bodyPr wrap="square">
            <a:spAutoFit/>
          </a:bodyPr>
          <a:lstStyle/>
          <a:p>
            <a:r>
              <a:rPr lang="en-US" sz="3200" b="1" dirty="0">
                <a:solidFill>
                  <a:srgbClr val="CC0034"/>
                </a:solidFill>
              </a:rPr>
              <a:t>Answer:  In a controlled experiment only one variable is changed at a time.  All other variables should be unchanged or “controlled.”</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695718" y="2575501"/>
            <a:ext cx="7286560" cy="584776"/>
          </a:xfrm>
          <a:prstGeom prst="rect">
            <a:avLst/>
          </a:prstGeom>
        </p:spPr>
        <p:txBody>
          <a:bodyPr wrap="square">
            <a:spAutoFit/>
          </a:bodyPr>
          <a:lstStyle/>
          <a:p>
            <a:r>
              <a:rPr lang="en-US" sz="3200" b="1" dirty="0"/>
              <a:t>Define the term “controlled experiment.”</a:t>
            </a:r>
            <a:r>
              <a:rPr lang="en-US" sz="3200" b="1" dirty="0"/>
              <a:t> </a:t>
            </a:r>
            <a:endParaRPr lang="en-US" sz="3200" b="1" dirty="0"/>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387898" y="506721"/>
            <a:ext cx="986986" cy="830997"/>
          </a:xfrm>
          <a:prstGeom prst="rect">
            <a:avLst/>
          </a:prstGeom>
          <a:noFill/>
        </p:spPr>
        <p:txBody>
          <a:bodyPr wrap="square" rtlCol="0">
            <a:spAutoFit/>
          </a:bodyPr>
          <a:lstStyle/>
          <a:p>
            <a:pPr algn="ctr"/>
            <a:r>
              <a:rPr lang="en-US" sz="4800" b="1" dirty="0" smtClean="0"/>
              <a:t>10</a:t>
            </a:r>
            <a:endParaRPr lang="en-US" sz="48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Tree>
    <p:extLst>
      <p:ext uri="{BB962C8B-B14F-4D97-AF65-F5344CB8AC3E}">
        <p14:creationId xmlns:p14="http://schemas.microsoft.com/office/powerpoint/2010/main" val="144368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96894" y="3562161"/>
            <a:ext cx="7577574" cy="1077218"/>
          </a:xfrm>
          <a:prstGeom prst="rect">
            <a:avLst/>
          </a:prstGeom>
        </p:spPr>
        <p:txBody>
          <a:bodyPr wrap="square">
            <a:spAutoFit/>
          </a:bodyPr>
          <a:lstStyle/>
          <a:p>
            <a:r>
              <a:rPr lang="en-US" sz="3200" b="1" dirty="0">
                <a:solidFill>
                  <a:srgbClr val="CC0034"/>
                </a:solidFill>
              </a:rPr>
              <a:t>Answer:  Experimental group and control group.</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896893" y="2142794"/>
            <a:ext cx="7286560" cy="1077218"/>
          </a:xfrm>
          <a:prstGeom prst="rect">
            <a:avLst/>
          </a:prstGeom>
        </p:spPr>
        <p:txBody>
          <a:bodyPr wrap="square">
            <a:spAutoFit/>
          </a:bodyPr>
          <a:lstStyle/>
          <a:p>
            <a:r>
              <a:rPr lang="en-US" sz="3200" b="1" dirty="0"/>
              <a:t>Every experiment should consist of two groups.  Name these two groups.</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387898" y="506721"/>
            <a:ext cx="986986" cy="830997"/>
          </a:xfrm>
          <a:prstGeom prst="rect">
            <a:avLst/>
          </a:prstGeom>
          <a:noFill/>
        </p:spPr>
        <p:txBody>
          <a:bodyPr wrap="square" rtlCol="0">
            <a:spAutoFit/>
          </a:bodyPr>
          <a:lstStyle/>
          <a:p>
            <a:pPr algn="ctr"/>
            <a:r>
              <a:rPr lang="en-US" sz="4800" b="1" dirty="0" smtClean="0"/>
              <a:t>11</a:t>
            </a:r>
            <a:endParaRPr lang="en-US" sz="4800" b="1" dirty="0"/>
          </a:p>
        </p:txBody>
      </p:sp>
    </p:spTree>
    <p:extLst>
      <p:ext uri="{BB962C8B-B14F-4D97-AF65-F5344CB8AC3E}">
        <p14:creationId xmlns:p14="http://schemas.microsoft.com/office/powerpoint/2010/main" val="2198172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3880016"/>
            <a:ext cx="8254675" cy="1077218"/>
          </a:xfrm>
          <a:prstGeom prst="rect">
            <a:avLst/>
          </a:prstGeom>
        </p:spPr>
        <p:txBody>
          <a:bodyPr wrap="square">
            <a:spAutoFit/>
          </a:bodyPr>
          <a:lstStyle/>
          <a:p>
            <a:r>
              <a:rPr lang="en-US" sz="3200" b="1" dirty="0">
                <a:solidFill>
                  <a:srgbClr val="CC0034"/>
                </a:solidFill>
              </a:rPr>
              <a:t>Answer:  It shows the effect of the one variable that is being tested.</a:t>
            </a:r>
            <a:r>
              <a:rPr lang="en-US" sz="3200" b="1" dirty="0">
                <a:solidFill>
                  <a:srgbClr val="CC0034"/>
                </a:solidFill>
              </a:rPr>
              <a:t> </a:t>
            </a:r>
            <a:endParaRPr lang="en-US" sz="32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896893" y="2142794"/>
            <a:ext cx="7286560" cy="1077218"/>
          </a:xfrm>
          <a:prstGeom prst="rect">
            <a:avLst/>
          </a:prstGeom>
        </p:spPr>
        <p:txBody>
          <a:bodyPr wrap="square">
            <a:spAutoFit/>
          </a:bodyPr>
          <a:lstStyle/>
          <a:p>
            <a:r>
              <a:rPr lang="en-US" sz="3200" b="1" dirty="0"/>
              <a:t>In an experiment, what is the purpose of the experimental group?</a:t>
            </a:r>
            <a:r>
              <a:rPr lang="en-US" sz="3200" b="1" dirty="0"/>
              <a:t> </a:t>
            </a:r>
            <a:endParaRPr lang="en-US" sz="3200" b="1" dirty="0"/>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387898" y="506721"/>
            <a:ext cx="986986" cy="830997"/>
          </a:xfrm>
          <a:prstGeom prst="rect">
            <a:avLst/>
          </a:prstGeom>
          <a:noFill/>
        </p:spPr>
        <p:txBody>
          <a:bodyPr wrap="square" rtlCol="0">
            <a:spAutoFit/>
          </a:bodyPr>
          <a:lstStyle/>
          <a:p>
            <a:pPr algn="ctr"/>
            <a:r>
              <a:rPr lang="en-US" sz="4800" b="1" dirty="0" smtClean="0"/>
              <a:t>12</a:t>
            </a:r>
            <a:endParaRPr lang="en-US" sz="4800" b="1" dirty="0"/>
          </a:p>
        </p:txBody>
      </p:sp>
    </p:spTree>
    <p:extLst>
      <p:ext uri="{BB962C8B-B14F-4D97-AF65-F5344CB8AC3E}">
        <p14:creationId xmlns:p14="http://schemas.microsoft.com/office/powerpoint/2010/main" val="1613341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00471" y="3687910"/>
            <a:ext cx="8254675" cy="2554545"/>
          </a:xfrm>
          <a:prstGeom prst="rect">
            <a:avLst/>
          </a:prstGeom>
        </p:spPr>
        <p:txBody>
          <a:bodyPr wrap="square">
            <a:spAutoFit/>
          </a:bodyPr>
          <a:lstStyle/>
          <a:p>
            <a:r>
              <a:rPr lang="en-US" sz="3200" b="1" dirty="0">
                <a:solidFill>
                  <a:srgbClr val="CC0034"/>
                </a:solidFill>
              </a:rPr>
              <a:t>Answer:  The control group is the same as the experimental group except that the factor being </a:t>
            </a:r>
            <a:r>
              <a:rPr lang="en-US" sz="3200" b="1" dirty="0" smtClean="0">
                <a:solidFill>
                  <a:srgbClr val="CC0034"/>
                </a:solidFill>
              </a:rPr>
              <a:t>tested is omitted.  The control group shows what will happen in the absence of the experimental factor. </a:t>
            </a:r>
            <a:endParaRPr lang="en-US" sz="32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896893" y="2331417"/>
            <a:ext cx="7286560" cy="1077218"/>
          </a:xfrm>
          <a:prstGeom prst="rect">
            <a:avLst/>
          </a:prstGeom>
        </p:spPr>
        <p:txBody>
          <a:bodyPr wrap="square">
            <a:spAutoFit/>
          </a:bodyPr>
          <a:lstStyle/>
          <a:p>
            <a:r>
              <a:rPr lang="en-US" sz="3200" b="1" dirty="0"/>
              <a:t>In an experiment, what is the purpose of the control group?</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00471" y="506721"/>
            <a:ext cx="986986" cy="830997"/>
          </a:xfrm>
          <a:prstGeom prst="rect">
            <a:avLst/>
          </a:prstGeom>
          <a:noFill/>
        </p:spPr>
        <p:txBody>
          <a:bodyPr wrap="square" rtlCol="0">
            <a:spAutoFit/>
          </a:bodyPr>
          <a:lstStyle/>
          <a:p>
            <a:pPr algn="ctr"/>
            <a:r>
              <a:rPr lang="en-US" sz="4800" b="1" dirty="0" smtClean="0"/>
              <a:t>13</a:t>
            </a:r>
            <a:endParaRPr lang="en-US" sz="4800" b="1" dirty="0"/>
          </a:p>
        </p:txBody>
      </p:sp>
    </p:spTree>
    <p:extLst>
      <p:ext uri="{BB962C8B-B14F-4D97-AF65-F5344CB8AC3E}">
        <p14:creationId xmlns:p14="http://schemas.microsoft.com/office/powerpoint/2010/main" val="4253650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3993189"/>
            <a:ext cx="8254675" cy="1077218"/>
          </a:xfrm>
          <a:prstGeom prst="rect">
            <a:avLst/>
          </a:prstGeom>
        </p:spPr>
        <p:txBody>
          <a:bodyPr wrap="square">
            <a:spAutoFit/>
          </a:bodyPr>
          <a:lstStyle/>
          <a:p>
            <a:r>
              <a:rPr lang="en-US" sz="3200" b="1" dirty="0">
                <a:solidFill>
                  <a:srgbClr val="CC0034"/>
                </a:solidFill>
              </a:rPr>
              <a:t>Answer:  Independent variable and dependent variable.</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896893" y="2142794"/>
            <a:ext cx="7286560" cy="1077218"/>
          </a:xfrm>
          <a:prstGeom prst="rect">
            <a:avLst/>
          </a:prstGeom>
        </p:spPr>
        <p:txBody>
          <a:bodyPr wrap="square">
            <a:spAutoFit/>
          </a:bodyPr>
          <a:lstStyle/>
          <a:p>
            <a:r>
              <a:rPr lang="en-US" sz="3200" b="1" dirty="0"/>
              <a:t>There are two variables in every experiment.  Name the two variables.</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387898" y="506721"/>
            <a:ext cx="986986" cy="830997"/>
          </a:xfrm>
          <a:prstGeom prst="rect">
            <a:avLst/>
          </a:prstGeom>
          <a:noFill/>
        </p:spPr>
        <p:txBody>
          <a:bodyPr wrap="square" rtlCol="0">
            <a:spAutoFit/>
          </a:bodyPr>
          <a:lstStyle/>
          <a:p>
            <a:pPr algn="ctr"/>
            <a:r>
              <a:rPr lang="en-US" sz="4800" b="1" dirty="0" smtClean="0"/>
              <a:t>14</a:t>
            </a:r>
            <a:endParaRPr lang="en-US" sz="4800" b="1" dirty="0"/>
          </a:p>
        </p:txBody>
      </p:sp>
    </p:spTree>
    <p:extLst>
      <p:ext uri="{BB962C8B-B14F-4D97-AF65-F5344CB8AC3E}">
        <p14:creationId xmlns:p14="http://schemas.microsoft.com/office/powerpoint/2010/main" val="1053670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74024" y="5590305"/>
            <a:ext cx="5271898" cy="584776"/>
          </a:xfrm>
          <a:prstGeom prst="rect">
            <a:avLst/>
          </a:prstGeom>
        </p:spPr>
        <p:txBody>
          <a:bodyPr wrap="square">
            <a:spAutoFit/>
          </a:bodyPr>
          <a:lstStyle/>
          <a:p>
            <a:pPr algn="ctr"/>
            <a:r>
              <a:rPr lang="en-US" sz="3200" b="1" dirty="0">
                <a:solidFill>
                  <a:srgbClr val="CC0034"/>
                </a:solidFill>
              </a:rPr>
              <a:t>Answer:  c</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387898" y="2066791"/>
            <a:ext cx="8463771" cy="3108544"/>
          </a:xfrm>
          <a:prstGeom prst="rect">
            <a:avLst/>
          </a:prstGeom>
        </p:spPr>
        <p:txBody>
          <a:bodyPr wrap="square">
            <a:spAutoFit/>
          </a:bodyPr>
          <a:lstStyle/>
          <a:p>
            <a:r>
              <a:rPr lang="en-US" sz="2800" b="1" dirty="0"/>
              <a:t>Which one of the following steps would occur last?</a:t>
            </a:r>
          </a:p>
          <a:p>
            <a:pPr marL="741363" indent="-514350"/>
            <a:r>
              <a:rPr lang="en-US" sz="2800" b="1" dirty="0"/>
              <a:t>(a)	Analyze the data from the experiment.</a:t>
            </a:r>
          </a:p>
          <a:p>
            <a:pPr marL="741363" indent="-514350"/>
            <a:r>
              <a:rPr lang="en-US" sz="2800" b="1" dirty="0"/>
              <a:t>(b)	Organize the data into charts, tables, and graphs.</a:t>
            </a:r>
          </a:p>
          <a:p>
            <a:pPr marL="741363" indent="-514350"/>
            <a:r>
              <a:rPr lang="en-US" sz="2800" b="1" dirty="0"/>
              <a:t>(c)	Publish the results.</a:t>
            </a:r>
          </a:p>
          <a:p>
            <a:pPr marL="741363" indent="-514350"/>
            <a:r>
              <a:rPr lang="en-US" sz="2800" b="1" dirty="0"/>
              <a:t>(d)	Form a conclusion based on the data.</a:t>
            </a:r>
          </a:p>
          <a:p>
            <a:pPr marL="741363" indent="-514350"/>
            <a:r>
              <a:rPr lang="en-US" sz="2800" b="1" dirty="0"/>
              <a:t>(e)	Repeat the experiment to determine if the data from the first experiment is reliable.</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00471" y="506721"/>
            <a:ext cx="986986" cy="830997"/>
          </a:xfrm>
          <a:prstGeom prst="rect">
            <a:avLst/>
          </a:prstGeom>
          <a:noFill/>
        </p:spPr>
        <p:txBody>
          <a:bodyPr wrap="square" rtlCol="0">
            <a:spAutoFit/>
          </a:bodyPr>
          <a:lstStyle/>
          <a:p>
            <a:pPr algn="ctr"/>
            <a:r>
              <a:rPr lang="en-US" sz="4800" b="1" dirty="0" smtClean="0"/>
              <a:t>15</a:t>
            </a:r>
            <a:endParaRPr lang="en-US" sz="4800" b="1" dirty="0"/>
          </a:p>
        </p:txBody>
      </p:sp>
    </p:spTree>
    <p:extLst>
      <p:ext uri="{BB962C8B-B14F-4D97-AF65-F5344CB8AC3E}">
        <p14:creationId xmlns:p14="http://schemas.microsoft.com/office/powerpoint/2010/main" val="2764080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2807642"/>
            <a:ext cx="8254675" cy="3785652"/>
          </a:xfrm>
          <a:prstGeom prst="rect">
            <a:avLst/>
          </a:prstGeom>
        </p:spPr>
        <p:txBody>
          <a:bodyPr wrap="square">
            <a:spAutoFit/>
          </a:bodyPr>
          <a:lstStyle/>
          <a:p>
            <a:r>
              <a:rPr lang="en-US" sz="2400" b="1" dirty="0">
                <a:solidFill>
                  <a:srgbClr val="CC0034"/>
                </a:solidFill>
              </a:rPr>
              <a:t>Answer:  There are many, many possible answers.</a:t>
            </a:r>
          </a:p>
          <a:p>
            <a:r>
              <a:rPr lang="en-US" sz="2400" b="1" dirty="0" smtClean="0">
                <a:solidFill>
                  <a:srgbClr val="CC0034"/>
                </a:solidFill>
              </a:rPr>
              <a:t>Possibilities </a:t>
            </a:r>
            <a:r>
              <a:rPr lang="en-US" sz="2400" b="1" dirty="0">
                <a:solidFill>
                  <a:srgbClr val="CC0034"/>
                </a:solidFill>
              </a:rPr>
              <a:t>include:</a:t>
            </a:r>
          </a:p>
          <a:p>
            <a:pPr marL="342900" lvl="0" indent="-342900">
              <a:buFont typeface="Wingdings" charset="2"/>
              <a:buChar char="ü"/>
            </a:pPr>
            <a:r>
              <a:rPr lang="en-US" sz="2400" b="1" dirty="0">
                <a:solidFill>
                  <a:srgbClr val="CC0034"/>
                </a:solidFill>
              </a:rPr>
              <a:t>Determining the mass, volume, and density of an object.</a:t>
            </a:r>
          </a:p>
          <a:p>
            <a:pPr marL="342900" lvl="0" indent="-342900">
              <a:buFont typeface="Wingdings" charset="2"/>
              <a:buChar char="ü"/>
            </a:pPr>
            <a:r>
              <a:rPr lang="en-US" sz="2400" b="1" dirty="0">
                <a:solidFill>
                  <a:srgbClr val="CC0034"/>
                </a:solidFill>
              </a:rPr>
              <a:t>Measuring the mass of melons fertilized with different fertilizers.</a:t>
            </a:r>
          </a:p>
          <a:p>
            <a:pPr marL="342900" lvl="0" indent="-342900">
              <a:buFont typeface="Wingdings" charset="2"/>
              <a:buChar char="ü"/>
            </a:pPr>
            <a:r>
              <a:rPr lang="en-US" sz="2400" b="1" dirty="0">
                <a:solidFill>
                  <a:srgbClr val="CC0034"/>
                </a:solidFill>
              </a:rPr>
              <a:t>Calculating the rate of a reaction.</a:t>
            </a:r>
          </a:p>
          <a:p>
            <a:pPr marL="342900" lvl="0" indent="-342900">
              <a:buFont typeface="Wingdings" charset="2"/>
              <a:buChar char="ü"/>
            </a:pPr>
            <a:r>
              <a:rPr lang="en-US" sz="2400" b="1" dirty="0">
                <a:solidFill>
                  <a:srgbClr val="CC0034"/>
                </a:solidFill>
              </a:rPr>
              <a:t>Measuring the amount of oxygen consumed during cellular respiration.</a:t>
            </a:r>
          </a:p>
          <a:p>
            <a:pPr marL="342900" lvl="0" indent="-342900">
              <a:buFont typeface="Wingdings" charset="2"/>
              <a:buChar char="ü"/>
            </a:pPr>
            <a:r>
              <a:rPr lang="en-US" sz="2400" b="1" dirty="0">
                <a:solidFill>
                  <a:srgbClr val="CC0034"/>
                </a:solidFill>
              </a:rPr>
              <a:t>Determining the change in mass of potatoes placed in various solutions.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771163" y="1803269"/>
            <a:ext cx="7286560" cy="954107"/>
          </a:xfrm>
          <a:prstGeom prst="rect">
            <a:avLst/>
          </a:prstGeom>
        </p:spPr>
        <p:txBody>
          <a:bodyPr wrap="square">
            <a:spAutoFit/>
          </a:bodyPr>
          <a:lstStyle/>
          <a:p>
            <a:r>
              <a:rPr lang="en-US" sz="2800" b="1" dirty="0"/>
              <a:t>Give an example of an experiment that uses quantitative data.</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387898" y="506721"/>
            <a:ext cx="986986" cy="830997"/>
          </a:xfrm>
          <a:prstGeom prst="rect">
            <a:avLst/>
          </a:prstGeom>
          <a:noFill/>
        </p:spPr>
        <p:txBody>
          <a:bodyPr wrap="square" rtlCol="0">
            <a:spAutoFit/>
          </a:bodyPr>
          <a:lstStyle/>
          <a:p>
            <a:pPr algn="ctr"/>
            <a:r>
              <a:rPr lang="en-US" sz="4800" b="1" dirty="0" smtClean="0"/>
              <a:t>16</a:t>
            </a:r>
            <a:endParaRPr lang="en-US" sz="4800" b="1" dirty="0"/>
          </a:p>
        </p:txBody>
      </p:sp>
    </p:spTree>
    <p:extLst>
      <p:ext uri="{BB962C8B-B14F-4D97-AF65-F5344CB8AC3E}">
        <p14:creationId xmlns:p14="http://schemas.microsoft.com/office/powerpoint/2010/main" val="48298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 calcmode="lin" valueType="num">
                                      <p:cBhvr>
                                        <p:cTn id="28"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p:cTn id="35" dur="5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8">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 calcmode="lin" valueType="num">
                                      <p:cBhvr>
                                        <p:cTn id="42" dur="500" fill="hold"/>
                                        <p:tgtEl>
                                          <p:spTgt spid="8">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8">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8">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 calcmode="lin" valueType="num">
                                      <p:cBhvr>
                                        <p:cTn id="49" dur="500" fill="hold"/>
                                        <p:tgtEl>
                                          <p:spTgt spid="8">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8">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5010" y="3285492"/>
            <a:ext cx="8521412" cy="2677656"/>
          </a:xfrm>
          <a:prstGeom prst="rect">
            <a:avLst/>
          </a:prstGeom>
        </p:spPr>
        <p:txBody>
          <a:bodyPr wrap="square">
            <a:spAutoFit/>
          </a:bodyPr>
          <a:lstStyle/>
          <a:p>
            <a:r>
              <a:rPr lang="en-US" sz="2800" b="1" dirty="0">
                <a:solidFill>
                  <a:srgbClr val="CC0034"/>
                </a:solidFill>
              </a:rPr>
              <a:t>Answer:  There are many, many possible answers.</a:t>
            </a:r>
          </a:p>
          <a:p>
            <a:r>
              <a:rPr lang="en-US" sz="2800" b="1" dirty="0" smtClean="0">
                <a:solidFill>
                  <a:srgbClr val="CC0034"/>
                </a:solidFill>
              </a:rPr>
              <a:t>Possibilities </a:t>
            </a:r>
            <a:r>
              <a:rPr lang="en-US" sz="2800" b="1" dirty="0">
                <a:solidFill>
                  <a:srgbClr val="CC0034"/>
                </a:solidFill>
              </a:rPr>
              <a:t>include:</a:t>
            </a:r>
          </a:p>
          <a:p>
            <a:pPr marL="457200" lvl="0" indent="-457200">
              <a:buFont typeface="Wingdings" charset="2"/>
              <a:buChar char="ü"/>
            </a:pPr>
            <a:r>
              <a:rPr lang="en-US" sz="2800" b="1" dirty="0">
                <a:solidFill>
                  <a:srgbClr val="CC0034"/>
                </a:solidFill>
              </a:rPr>
              <a:t>Describing the behavior of pill bugs placed in a maze.</a:t>
            </a:r>
          </a:p>
          <a:p>
            <a:pPr marL="457200" lvl="0" indent="-457200">
              <a:buFont typeface="Wingdings" charset="2"/>
              <a:buChar char="ü"/>
            </a:pPr>
            <a:r>
              <a:rPr lang="en-US" sz="2800" b="1" dirty="0">
                <a:solidFill>
                  <a:srgbClr val="CC0034"/>
                </a:solidFill>
              </a:rPr>
              <a:t>Observing and describing the parts of a cell being viewed under a microscope.</a:t>
            </a:r>
          </a:p>
          <a:p>
            <a:pPr marL="457200" lvl="0" indent="-457200">
              <a:buFont typeface="Wingdings" charset="2"/>
              <a:buChar char="ü"/>
            </a:pPr>
            <a:r>
              <a:rPr lang="en-US" sz="2800" b="1" dirty="0">
                <a:solidFill>
                  <a:srgbClr val="CC0034"/>
                </a:solidFill>
              </a:rPr>
              <a:t>Recording color changes during a chemical reaction.</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720871" y="1715244"/>
            <a:ext cx="7286560" cy="954107"/>
          </a:xfrm>
          <a:prstGeom prst="rect">
            <a:avLst/>
          </a:prstGeom>
        </p:spPr>
        <p:txBody>
          <a:bodyPr wrap="square">
            <a:spAutoFit/>
          </a:bodyPr>
          <a:lstStyle/>
          <a:p>
            <a:r>
              <a:rPr lang="en-US" sz="2800" b="1" dirty="0"/>
              <a:t>Give an example of an experiment that uses qualitative data.</a:t>
            </a:r>
            <a:r>
              <a:rPr lang="en-US" sz="2800" b="1" dirty="0"/>
              <a:t> </a:t>
            </a:r>
            <a:endParaRPr lang="en-US" sz="2800" b="1" dirty="0"/>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387898" y="506721"/>
            <a:ext cx="986986" cy="830997"/>
          </a:xfrm>
          <a:prstGeom prst="rect">
            <a:avLst/>
          </a:prstGeom>
          <a:noFill/>
        </p:spPr>
        <p:txBody>
          <a:bodyPr wrap="square" rtlCol="0">
            <a:spAutoFit/>
          </a:bodyPr>
          <a:lstStyle/>
          <a:p>
            <a:pPr algn="ctr"/>
            <a:r>
              <a:rPr lang="en-US" sz="4800" b="1" dirty="0" smtClean="0"/>
              <a:t>17</a:t>
            </a:r>
            <a:endParaRPr lang="en-US" sz="4800" b="1" dirty="0"/>
          </a:p>
        </p:txBody>
      </p:sp>
    </p:spTree>
    <p:extLst>
      <p:ext uri="{BB962C8B-B14F-4D97-AF65-F5344CB8AC3E}">
        <p14:creationId xmlns:p14="http://schemas.microsoft.com/office/powerpoint/2010/main" val="3387488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 calcmode="lin" valueType="num">
                                      <p:cBhvr>
                                        <p:cTn id="28"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p:cTn id="35" dur="5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8">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5033417"/>
            <a:ext cx="8254675" cy="584776"/>
          </a:xfrm>
          <a:prstGeom prst="rect">
            <a:avLst/>
          </a:prstGeom>
        </p:spPr>
        <p:txBody>
          <a:bodyPr wrap="square">
            <a:spAutoFit/>
          </a:bodyPr>
          <a:lstStyle/>
          <a:p>
            <a:pPr algn="ctr"/>
            <a:r>
              <a:rPr lang="en-US" sz="3200" b="1" dirty="0">
                <a:solidFill>
                  <a:srgbClr val="CC0034"/>
                </a:solidFill>
              </a:rPr>
              <a:t>Answer:  d</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387897" y="2066791"/>
            <a:ext cx="8362663" cy="2677656"/>
          </a:xfrm>
          <a:prstGeom prst="rect">
            <a:avLst/>
          </a:prstGeom>
        </p:spPr>
        <p:txBody>
          <a:bodyPr wrap="square">
            <a:spAutoFit/>
          </a:bodyPr>
          <a:lstStyle/>
          <a:p>
            <a:r>
              <a:rPr lang="en-US" sz="2800" b="1" dirty="0"/>
              <a:t>The variable that is deliberately changed in an experiment is called the:</a:t>
            </a:r>
          </a:p>
          <a:p>
            <a:pPr marL="741363" indent="-514350"/>
            <a:r>
              <a:rPr lang="en-US" sz="2800" b="1" dirty="0"/>
              <a:t>(a) 	Dependent variable</a:t>
            </a:r>
          </a:p>
          <a:p>
            <a:pPr marL="741363" indent="-514350"/>
            <a:r>
              <a:rPr lang="en-US" sz="2800" b="1" dirty="0"/>
              <a:t>(b)	Controlled variable</a:t>
            </a:r>
          </a:p>
          <a:p>
            <a:pPr marL="741363" indent="-514350"/>
            <a:r>
              <a:rPr lang="en-US" sz="2800" b="1" dirty="0"/>
              <a:t>(c)	Hypothetical variable</a:t>
            </a:r>
          </a:p>
          <a:p>
            <a:pPr marL="741363" indent="-514350"/>
            <a:r>
              <a:rPr lang="en-US" sz="2800" b="1" dirty="0"/>
              <a:t>(d)	Independent variable</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387898" y="506721"/>
            <a:ext cx="986986" cy="830997"/>
          </a:xfrm>
          <a:prstGeom prst="rect">
            <a:avLst/>
          </a:prstGeom>
          <a:noFill/>
        </p:spPr>
        <p:txBody>
          <a:bodyPr wrap="square" rtlCol="0">
            <a:spAutoFit/>
          </a:bodyPr>
          <a:lstStyle/>
          <a:p>
            <a:pPr algn="ctr"/>
            <a:r>
              <a:rPr lang="en-US" sz="4800" b="1" dirty="0" smtClean="0"/>
              <a:t>18</a:t>
            </a:r>
            <a:endParaRPr lang="en-US" sz="4800" b="1" dirty="0"/>
          </a:p>
        </p:txBody>
      </p:sp>
    </p:spTree>
    <p:extLst>
      <p:ext uri="{BB962C8B-B14F-4D97-AF65-F5344CB8AC3E}">
        <p14:creationId xmlns:p14="http://schemas.microsoft.com/office/powerpoint/2010/main" val="29744176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595644" y="4869944"/>
            <a:ext cx="3980242" cy="584776"/>
          </a:xfrm>
          <a:prstGeom prst="rect">
            <a:avLst/>
          </a:prstGeom>
        </p:spPr>
        <p:txBody>
          <a:bodyPr wrap="square">
            <a:spAutoFit/>
          </a:bodyPr>
          <a:lstStyle/>
          <a:p>
            <a:pPr algn="ctr"/>
            <a:r>
              <a:rPr lang="en-US" sz="3200" b="1" dirty="0">
                <a:solidFill>
                  <a:srgbClr val="CC0034"/>
                </a:solidFill>
              </a:rPr>
              <a:t>Answer:  c</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896893" y="2142794"/>
            <a:ext cx="7286560" cy="2246769"/>
          </a:xfrm>
          <a:prstGeom prst="rect">
            <a:avLst/>
          </a:prstGeom>
        </p:spPr>
        <p:txBody>
          <a:bodyPr wrap="square">
            <a:spAutoFit/>
          </a:bodyPr>
          <a:lstStyle/>
          <a:p>
            <a:r>
              <a:rPr lang="en-US" sz="2800" b="1" dirty="0"/>
              <a:t>All scientific investigations begin with:</a:t>
            </a:r>
          </a:p>
          <a:p>
            <a:pPr marL="692150" indent="-515938"/>
            <a:r>
              <a:rPr lang="en-US" sz="2800" b="1" dirty="0"/>
              <a:t>(a)	Forming a hypothesis.</a:t>
            </a:r>
          </a:p>
          <a:p>
            <a:pPr marL="692150" indent="-515938"/>
            <a:r>
              <a:rPr lang="en-US" sz="2800" b="1" dirty="0"/>
              <a:t>(b)	Conducting an experiment.</a:t>
            </a:r>
          </a:p>
          <a:p>
            <a:pPr marL="692150" indent="-515938"/>
            <a:r>
              <a:rPr lang="en-US" sz="2800" b="1" dirty="0"/>
              <a:t>(c)	Asking a question or observing a problem.</a:t>
            </a:r>
          </a:p>
          <a:p>
            <a:pPr marL="692150" indent="-515938"/>
            <a:r>
              <a:rPr lang="en-US" sz="2800" b="1" dirty="0"/>
              <a:t>(d)	Forming a conclusion.</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562141" y="418696"/>
            <a:ext cx="641569" cy="954107"/>
          </a:xfrm>
          <a:prstGeom prst="rect">
            <a:avLst/>
          </a:prstGeom>
          <a:noFill/>
        </p:spPr>
        <p:txBody>
          <a:bodyPr wrap="square" rtlCol="0">
            <a:spAutoFit/>
          </a:bodyPr>
          <a:lstStyle/>
          <a:p>
            <a:pPr algn="ctr"/>
            <a:r>
              <a:rPr lang="en-US" sz="5600" b="1" dirty="0" smtClean="0"/>
              <a:t>1</a:t>
            </a:r>
            <a:endParaRPr lang="en-US" sz="56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Tree>
    <p:extLst>
      <p:ext uri="{BB962C8B-B14F-4D97-AF65-F5344CB8AC3E}">
        <p14:creationId xmlns:p14="http://schemas.microsoft.com/office/powerpoint/2010/main" val="3907620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5033417"/>
            <a:ext cx="8254675" cy="584776"/>
          </a:xfrm>
          <a:prstGeom prst="rect">
            <a:avLst/>
          </a:prstGeom>
        </p:spPr>
        <p:txBody>
          <a:bodyPr wrap="square">
            <a:spAutoFit/>
          </a:bodyPr>
          <a:lstStyle/>
          <a:p>
            <a:pPr algn="ctr"/>
            <a:r>
              <a:rPr lang="en-US" sz="3200" b="1" dirty="0">
                <a:solidFill>
                  <a:srgbClr val="CC0034"/>
                </a:solidFill>
              </a:rPr>
              <a:t>Answer:  a</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352052" y="2142794"/>
            <a:ext cx="8398509" cy="2677656"/>
          </a:xfrm>
          <a:prstGeom prst="rect">
            <a:avLst/>
          </a:prstGeom>
        </p:spPr>
        <p:txBody>
          <a:bodyPr wrap="square">
            <a:spAutoFit/>
          </a:bodyPr>
          <a:lstStyle/>
          <a:p>
            <a:r>
              <a:rPr lang="en-US" sz="2800" b="1" dirty="0"/>
              <a:t>The variable that is the result of the independent variable is called the:</a:t>
            </a:r>
          </a:p>
          <a:p>
            <a:pPr marL="692150" indent="-515938"/>
            <a:r>
              <a:rPr lang="en-US" sz="2800" b="1" dirty="0"/>
              <a:t>(a)	Dependent variable</a:t>
            </a:r>
          </a:p>
          <a:p>
            <a:pPr marL="692150" indent="-515938"/>
            <a:r>
              <a:rPr lang="en-US" sz="2800" b="1" dirty="0"/>
              <a:t>(b)	Controlled variable</a:t>
            </a:r>
          </a:p>
          <a:p>
            <a:pPr marL="692150" indent="-515938"/>
            <a:r>
              <a:rPr lang="en-US" sz="2800" b="1" dirty="0"/>
              <a:t>(c)	Hypothetical variable</a:t>
            </a:r>
          </a:p>
          <a:p>
            <a:pPr marL="692150" indent="-515938"/>
            <a:r>
              <a:rPr lang="en-US" sz="2800" b="1" dirty="0"/>
              <a:t>(d)	Unidentifiable variable</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387898" y="506721"/>
            <a:ext cx="986986" cy="830997"/>
          </a:xfrm>
          <a:prstGeom prst="rect">
            <a:avLst/>
          </a:prstGeom>
          <a:noFill/>
        </p:spPr>
        <p:txBody>
          <a:bodyPr wrap="square" rtlCol="0">
            <a:spAutoFit/>
          </a:bodyPr>
          <a:lstStyle/>
          <a:p>
            <a:pPr algn="ctr"/>
            <a:r>
              <a:rPr lang="en-US" sz="4800" b="1" dirty="0" smtClean="0"/>
              <a:t>19</a:t>
            </a:r>
            <a:endParaRPr lang="en-US" sz="4800" b="1" dirty="0"/>
          </a:p>
        </p:txBody>
      </p:sp>
    </p:spTree>
    <p:extLst>
      <p:ext uri="{BB962C8B-B14F-4D97-AF65-F5344CB8AC3E}">
        <p14:creationId xmlns:p14="http://schemas.microsoft.com/office/powerpoint/2010/main" val="2058761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44426" y="4530417"/>
            <a:ext cx="8670110" cy="1815882"/>
          </a:xfrm>
          <a:prstGeom prst="rect">
            <a:avLst/>
          </a:prstGeom>
        </p:spPr>
        <p:txBody>
          <a:bodyPr wrap="square">
            <a:spAutoFit/>
          </a:bodyPr>
          <a:lstStyle/>
          <a:p>
            <a:r>
              <a:rPr lang="en-US" sz="2800" b="1" dirty="0">
                <a:solidFill>
                  <a:srgbClr val="CC0034"/>
                </a:solidFill>
              </a:rPr>
              <a:t>Answer:  The independent variable is the concentration of the catalase.</a:t>
            </a:r>
          </a:p>
          <a:p>
            <a:r>
              <a:rPr lang="en-US" sz="2800" b="1" dirty="0">
                <a:solidFill>
                  <a:srgbClr val="CC0034"/>
                </a:solidFill>
              </a:rPr>
              <a:t>The dependent variable is the amount of oxygen given off as a result of the reaction.</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51468" y="1639794"/>
            <a:ext cx="8663068" cy="2677656"/>
          </a:xfrm>
          <a:prstGeom prst="rect">
            <a:avLst/>
          </a:prstGeom>
        </p:spPr>
        <p:txBody>
          <a:bodyPr wrap="square">
            <a:spAutoFit/>
          </a:bodyPr>
          <a:lstStyle/>
          <a:p>
            <a:r>
              <a:rPr lang="en-US" sz="2400" b="1" dirty="0"/>
              <a:t>Catalase is an enzyme that speeds up the breakdown of </a:t>
            </a:r>
            <a:endParaRPr lang="en-US" sz="2400" b="1" dirty="0" smtClean="0"/>
          </a:p>
          <a:p>
            <a:r>
              <a:rPr lang="en-US" sz="2400" b="1" dirty="0" smtClean="0"/>
              <a:t>hydrogen </a:t>
            </a:r>
            <a:r>
              <a:rPr lang="en-US" sz="2400" b="1" dirty="0"/>
              <a:t>peroxide in cells.  During this reaction oxygen is given off.  A scientist designs an experiment to determine how much oxygen is given off when varying concentrations of catalase are used.</a:t>
            </a:r>
          </a:p>
          <a:p>
            <a:pPr marL="628650" indent="-452438"/>
            <a:r>
              <a:rPr lang="en-US" sz="2400" b="1" dirty="0"/>
              <a:t>(a) 	What is the independent variable?</a:t>
            </a:r>
          </a:p>
          <a:p>
            <a:pPr marL="628650" indent="-452438"/>
            <a:r>
              <a:rPr lang="en-US" sz="2400" b="1" dirty="0"/>
              <a:t>(b</a:t>
            </a:r>
            <a:r>
              <a:rPr lang="en-US" sz="2400" b="1" dirty="0" smtClean="0"/>
              <a:t>)	What </a:t>
            </a:r>
            <a:r>
              <a:rPr lang="en-US" sz="2400" b="1" dirty="0"/>
              <a:t>is the dependent variable?</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a:t>2</a:t>
            </a:r>
            <a:r>
              <a:rPr lang="en-US" sz="4800" b="1" dirty="0" smtClean="0"/>
              <a:t>0</a:t>
            </a:r>
            <a:endParaRPr lang="en-US" sz="4800" b="1" dirty="0"/>
          </a:p>
        </p:txBody>
      </p:sp>
    </p:spTree>
    <p:extLst>
      <p:ext uri="{BB962C8B-B14F-4D97-AF65-F5344CB8AC3E}">
        <p14:creationId xmlns:p14="http://schemas.microsoft.com/office/powerpoint/2010/main" val="1158721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417242"/>
            <a:ext cx="8254675" cy="2246769"/>
          </a:xfrm>
          <a:prstGeom prst="rect">
            <a:avLst/>
          </a:prstGeom>
        </p:spPr>
        <p:txBody>
          <a:bodyPr wrap="square">
            <a:spAutoFit/>
          </a:bodyPr>
          <a:lstStyle/>
          <a:p>
            <a:r>
              <a:rPr lang="en-US" sz="2800" b="1" dirty="0">
                <a:solidFill>
                  <a:srgbClr val="CC0034"/>
                </a:solidFill>
              </a:rPr>
              <a:t>Answer:  Student answers will vary.  </a:t>
            </a:r>
            <a:r>
              <a:rPr lang="en-US" sz="2800" b="1" dirty="0" smtClean="0">
                <a:solidFill>
                  <a:srgbClr val="CC0034"/>
                </a:solidFill>
              </a:rPr>
              <a:t>One </a:t>
            </a:r>
            <a:r>
              <a:rPr lang="en-US" sz="2800" b="1" dirty="0">
                <a:solidFill>
                  <a:srgbClr val="CC0034"/>
                </a:solidFill>
              </a:rPr>
              <a:t>possibility:  “I predict that sucrose will provide the highest rate of cellular respiration.”  Note:  The hypothesis must be a testable statement.  The hypothesis may or may not be supported by the data.  </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01174" y="1677519"/>
            <a:ext cx="8713362" cy="2677656"/>
          </a:xfrm>
          <a:prstGeom prst="rect">
            <a:avLst/>
          </a:prstGeom>
        </p:spPr>
        <p:txBody>
          <a:bodyPr wrap="square">
            <a:spAutoFit/>
          </a:bodyPr>
          <a:lstStyle/>
          <a:p>
            <a:r>
              <a:rPr lang="en-US" sz="2400" b="1" dirty="0"/>
              <a:t>A student wanted to know which type of sugar would </a:t>
            </a:r>
            <a:endParaRPr lang="en-US" sz="2400" b="1" dirty="0" smtClean="0"/>
          </a:p>
          <a:p>
            <a:r>
              <a:rPr lang="en-US" sz="2400" b="1" dirty="0" smtClean="0"/>
              <a:t>yield </a:t>
            </a:r>
            <a:r>
              <a:rPr lang="en-US" sz="2400" b="1" dirty="0"/>
              <a:t>the greatest amount of energy for the cell when metabolized during cellular respiration by the mitochondria.  The student mixed yeasts in three different sugar solutions:  maltose, glucose, and sucrose.  The three sets of yeasts were monitored to determine which sugar type yielded the most </a:t>
            </a:r>
            <a:r>
              <a:rPr lang="en-US" sz="2400" b="1" dirty="0" smtClean="0"/>
              <a:t>energy.  Write </a:t>
            </a:r>
            <a:r>
              <a:rPr lang="en-US" sz="2400" b="1" dirty="0"/>
              <a:t>a hypothesis for this experiment.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2</a:t>
            </a:r>
            <a:r>
              <a:rPr lang="en-US" sz="4800" b="1" dirty="0"/>
              <a:t>1</a:t>
            </a:r>
            <a:endParaRPr lang="en-US" sz="4800" b="1" dirty="0"/>
          </a:p>
        </p:txBody>
      </p:sp>
    </p:spTree>
    <p:extLst>
      <p:ext uri="{BB962C8B-B14F-4D97-AF65-F5344CB8AC3E}">
        <p14:creationId xmlns:p14="http://schemas.microsoft.com/office/powerpoint/2010/main" val="1255558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5033417"/>
            <a:ext cx="8254675" cy="954107"/>
          </a:xfrm>
          <a:prstGeom prst="rect">
            <a:avLst/>
          </a:prstGeom>
        </p:spPr>
        <p:txBody>
          <a:bodyPr wrap="square">
            <a:spAutoFit/>
          </a:bodyPr>
          <a:lstStyle/>
          <a:p>
            <a:r>
              <a:rPr lang="en-US" sz="2800" b="1" dirty="0">
                <a:solidFill>
                  <a:srgbClr val="CC0034"/>
                </a:solidFill>
              </a:rPr>
              <a:t>Answer:  The yeasts are the organisms carrying out cellular respiration.</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13748" y="1765544"/>
            <a:ext cx="8713361" cy="2677656"/>
          </a:xfrm>
          <a:prstGeom prst="rect">
            <a:avLst/>
          </a:prstGeom>
        </p:spPr>
        <p:txBody>
          <a:bodyPr wrap="square">
            <a:spAutoFit/>
          </a:bodyPr>
          <a:lstStyle/>
          <a:p>
            <a:r>
              <a:rPr lang="en-US" sz="2400" b="1" dirty="0"/>
              <a:t>A student wanted to know which type of sugar would </a:t>
            </a:r>
            <a:endParaRPr lang="en-US" sz="2400" b="1" dirty="0" smtClean="0"/>
          </a:p>
          <a:p>
            <a:r>
              <a:rPr lang="en-US" sz="2400" b="1" dirty="0" smtClean="0"/>
              <a:t>yield </a:t>
            </a:r>
            <a:r>
              <a:rPr lang="en-US" sz="2400" b="1" dirty="0"/>
              <a:t>the greatest amount of energy for the cell when metabolized during cellular respiration by the mitochondria.  The student mixed yeasts in three different sugar solutions:  maltose, glucose, and sucrose.  The three sets of yeasts were monitored to determine which sugar type yielded the most </a:t>
            </a:r>
            <a:r>
              <a:rPr lang="en-US" sz="2400" b="1" dirty="0" smtClean="0"/>
              <a:t>energy.  What </a:t>
            </a:r>
            <a:r>
              <a:rPr lang="en-US" sz="2400" b="1" dirty="0"/>
              <a:t>is the purpose of the yeasts?</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2</a:t>
            </a:r>
            <a:r>
              <a:rPr lang="en-US" sz="4800" b="1" dirty="0"/>
              <a:t>2</a:t>
            </a:r>
            <a:endParaRPr lang="en-US" sz="4800" b="1" dirty="0"/>
          </a:p>
        </p:txBody>
      </p:sp>
    </p:spTree>
    <p:extLst>
      <p:ext uri="{BB962C8B-B14F-4D97-AF65-F5344CB8AC3E}">
        <p14:creationId xmlns:p14="http://schemas.microsoft.com/office/powerpoint/2010/main" val="34398749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7291" y="4392092"/>
            <a:ext cx="8619818" cy="1815882"/>
          </a:xfrm>
          <a:prstGeom prst="rect">
            <a:avLst/>
          </a:prstGeom>
        </p:spPr>
        <p:txBody>
          <a:bodyPr wrap="square">
            <a:spAutoFit/>
          </a:bodyPr>
          <a:lstStyle/>
          <a:p>
            <a:r>
              <a:rPr lang="en-US" sz="2800" b="1" dirty="0">
                <a:solidFill>
                  <a:srgbClr val="CC0034"/>
                </a:solidFill>
              </a:rPr>
              <a:t>Answer:  The control could be:</a:t>
            </a:r>
          </a:p>
          <a:p>
            <a:pPr marL="339725" indent="-339725"/>
            <a:r>
              <a:rPr lang="en-US" sz="2800" b="1" dirty="0" smtClean="0">
                <a:solidFill>
                  <a:srgbClr val="CC0034"/>
                </a:solidFill>
              </a:rPr>
              <a:t>•</a:t>
            </a:r>
            <a:r>
              <a:rPr lang="en-US" sz="2800" b="1" dirty="0">
                <a:solidFill>
                  <a:srgbClr val="CC0034"/>
                </a:solidFill>
              </a:rPr>
              <a:t>	Sugar solutions to which no yeasts are added.</a:t>
            </a:r>
          </a:p>
          <a:p>
            <a:pPr marL="339725" indent="-339725"/>
            <a:r>
              <a:rPr lang="en-US" sz="2800" b="1" dirty="0" smtClean="0">
                <a:solidFill>
                  <a:srgbClr val="CC0034"/>
                </a:solidFill>
              </a:rPr>
              <a:t>•</a:t>
            </a:r>
            <a:r>
              <a:rPr lang="en-US" sz="2800" b="1" dirty="0">
                <a:solidFill>
                  <a:srgbClr val="CC0034"/>
                </a:solidFill>
              </a:rPr>
              <a:t>	Adding yeasts to a water solution in which no sugars have been added.</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26321" y="1614644"/>
            <a:ext cx="8700788" cy="2677656"/>
          </a:xfrm>
          <a:prstGeom prst="rect">
            <a:avLst/>
          </a:prstGeom>
        </p:spPr>
        <p:txBody>
          <a:bodyPr wrap="square">
            <a:spAutoFit/>
          </a:bodyPr>
          <a:lstStyle/>
          <a:p>
            <a:r>
              <a:rPr lang="en-US" sz="2400" b="1" dirty="0"/>
              <a:t>A student wanted to know which type of sugar would </a:t>
            </a:r>
            <a:endParaRPr lang="en-US" sz="2400" b="1" dirty="0" smtClean="0"/>
          </a:p>
          <a:p>
            <a:r>
              <a:rPr lang="en-US" sz="2400" b="1" dirty="0" smtClean="0"/>
              <a:t>yield </a:t>
            </a:r>
            <a:r>
              <a:rPr lang="en-US" sz="2400" b="1" dirty="0"/>
              <a:t>the greatest amount of energy for the cell when metabolized during cellular respiration by the mitochondria.  The student mixed yeasts in three different sugar solutions:  maltose, glucose, and sucrose.  The three sets of yeasts were monitored to determine which sugar type yielded the most </a:t>
            </a:r>
            <a:r>
              <a:rPr lang="en-US" sz="2400" b="1" dirty="0" smtClean="0"/>
              <a:t>energy.  Describe </a:t>
            </a:r>
            <a:r>
              <a:rPr lang="en-US" sz="2400" b="1" dirty="0"/>
              <a:t>a possible control group for this experiment.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2</a:t>
            </a:r>
            <a:r>
              <a:rPr lang="en-US" sz="4800" b="1" dirty="0"/>
              <a:t>3</a:t>
            </a:r>
            <a:endParaRPr lang="en-US" sz="4800" b="1" dirty="0"/>
          </a:p>
        </p:txBody>
      </p:sp>
    </p:spTree>
    <p:extLst>
      <p:ext uri="{BB962C8B-B14F-4D97-AF65-F5344CB8AC3E}">
        <p14:creationId xmlns:p14="http://schemas.microsoft.com/office/powerpoint/2010/main" val="418029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5033417"/>
            <a:ext cx="8254675" cy="954107"/>
          </a:xfrm>
          <a:prstGeom prst="rect">
            <a:avLst/>
          </a:prstGeom>
        </p:spPr>
        <p:txBody>
          <a:bodyPr wrap="square">
            <a:spAutoFit/>
          </a:bodyPr>
          <a:lstStyle/>
          <a:p>
            <a:r>
              <a:rPr lang="en-US" sz="2800" b="1" dirty="0">
                <a:solidFill>
                  <a:srgbClr val="CC0034"/>
                </a:solidFill>
              </a:rPr>
              <a:t>Answer:  The independent variable is the type of sugar given to the yeasts.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26321" y="1803269"/>
            <a:ext cx="8700788" cy="3046988"/>
          </a:xfrm>
          <a:prstGeom prst="rect">
            <a:avLst/>
          </a:prstGeom>
        </p:spPr>
        <p:txBody>
          <a:bodyPr wrap="square">
            <a:spAutoFit/>
          </a:bodyPr>
          <a:lstStyle/>
          <a:p>
            <a:r>
              <a:rPr lang="en-US" sz="2400" b="1" dirty="0"/>
              <a:t>A student wanted to know which type of sugar would </a:t>
            </a:r>
            <a:endParaRPr lang="en-US" sz="2400" b="1" dirty="0" smtClean="0"/>
          </a:p>
          <a:p>
            <a:r>
              <a:rPr lang="en-US" sz="2400" b="1" dirty="0" smtClean="0"/>
              <a:t>yield </a:t>
            </a:r>
            <a:r>
              <a:rPr lang="en-US" sz="2400" b="1" dirty="0"/>
              <a:t>the greatest amount of energy for the cell when metabolized during cellular respiration by the mitochondria.  The student mixed yeasts in three different sugar solutions:  maltose, glucose, and sucrose.  The three sets of yeasts were monitored to determine which sugar type yielded the most energy</a:t>
            </a:r>
            <a:r>
              <a:rPr lang="en-US" sz="2400" b="1" dirty="0" smtClean="0"/>
              <a:t>. </a:t>
            </a:r>
            <a:r>
              <a:rPr lang="en-US" sz="2400" b="1" dirty="0"/>
              <a:t>What is the independent variable in this experiment?</a:t>
            </a:r>
            <a:r>
              <a:rPr lang="en-US" sz="2400" b="1" dirty="0"/>
              <a:t> </a:t>
            </a:r>
            <a:endParaRPr lang="en-US" sz="2400" b="1" dirty="0"/>
          </a:p>
          <a:p>
            <a:r>
              <a:rPr lang="en-US" sz="2400" b="1" dirty="0"/>
              <a:t> </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24</a:t>
            </a:r>
            <a:endParaRPr lang="en-US" sz="4800" b="1" dirty="0"/>
          </a:p>
        </p:txBody>
      </p:sp>
    </p:spTree>
    <p:extLst>
      <p:ext uri="{BB962C8B-B14F-4D97-AF65-F5344CB8AC3E}">
        <p14:creationId xmlns:p14="http://schemas.microsoft.com/office/powerpoint/2010/main" val="727599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744192"/>
            <a:ext cx="8254675" cy="1384995"/>
          </a:xfrm>
          <a:prstGeom prst="rect">
            <a:avLst/>
          </a:prstGeom>
        </p:spPr>
        <p:txBody>
          <a:bodyPr wrap="square">
            <a:spAutoFit/>
          </a:bodyPr>
          <a:lstStyle/>
          <a:p>
            <a:r>
              <a:rPr lang="en-US" sz="2800" b="1" dirty="0">
                <a:solidFill>
                  <a:srgbClr val="CC0034"/>
                </a:solidFill>
              </a:rPr>
              <a:t>Answer:  The dependent variable is the amount of energy obtained from a particular sugar during cellular respiration.</a:t>
            </a:r>
            <a:r>
              <a:rPr lang="en-US" sz="2800" b="1" dirty="0">
                <a:solidFill>
                  <a:srgbClr val="CC0034"/>
                </a:solidFill>
              </a:rPr>
              <a:t> </a:t>
            </a:r>
            <a:endParaRPr lang="en-US" sz="28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13748" y="1815844"/>
            <a:ext cx="8700788" cy="2677656"/>
          </a:xfrm>
          <a:prstGeom prst="rect">
            <a:avLst/>
          </a:prstGeom>
        </p:spPr>
        <p:txBody>
          <a:bodyPr wrap="square">
            <a:spAutoFit/>
          </a:bodyPr>
          <a:lstStyle/>
          <a:p>
            <a:r>
              <a:rPr lang="en-US" sz="2400" b="1" dirty="0"/>
              <a:t>A student wanted to know which type of sugar would </a:t>
            </a:r>
            <a:endParaRPr lang="en-US" sz="2400" b="1" dirty="0" smtClean="0"/>
          </a:p>
          <a:p>
            <a:r>
              <a:rPr lang="en-US" sz="2400" b="1" dirty="0" smtClean="0"/>
              <a:t>yield </a:t>
            </a:r>
            <a:r>
              <a:rPr lang="en-US" sz="2400" b="1" dirty="0"/>
              <a:t>the greatest amount of energy for the cell when metabolized during cellular respiration by the mitochondria.  The student mixed yeasts in three different sugar solutions:  maltose, glucose, and sucrose.  The three sets of yeasts were monitored to determine which sugar type yielded the most </a:t>
            </a:r>
            <a:r>
              <a:rPr lang="en-US" sz="2400" b="1" dirty="0" smtClean="0"/>
              <a:t>energy.  What </a:t>
            </a:r>
            <a:r>
              <a:rPr lang="en-US" sz="2400" b="1" dirty="0"/>
              <a:t>is the dependent variable in this experiment?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2</a:t>
            </a:r>
            <a:r>
              <a:rPr lang="en-US" sz="4800" b="1" dirty="0"/>
              <a:t>5</a:t>
            </a:r>
            <a:endParaRPr lang="en-US" sz="4800" b="1" dirty="0"/>
          </a:p>
        </p:txBody>
      </p:sp>
    </p:spTree>
    <p:extLst>
      <p:ext uri="{BB962C8B-B14F-4D97-AF65-F5344CB8AC3E}">
        <p14:creationId xmlns:p14="http://schemas.microsoft.com/office/powerpoint/2010/main" val="41074907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052567"/>
            <a:ext cx="8254675" cy="2308324"/>
          </a:xfrm>
          <a:prstGeom prst="rect">
            <a:avLst/>
          </a:prstGeom>
        </p:spPr>
        <p:txBody>
          <a:bodyPr wrap="square">
            <a:spAutoFit/>
          </a:bodyPr>
          <a:lstStyle/>
          <a:p>
            <a:r>
              <a:rPr lang="en-US" sz="2400" b="1" dirty="0">
                <a:solidFill>
                  <a:srgbClr val="CC0034"/>
                </a:solidFill>
              </a:rPr>
              <a:t>Possible answers include:</a:t>
            </a:r>
          </a:p>
          <a:p>
            <a:pPr marL="288925" indent="-288925"/>
            <a:r>
              <a:rPr lang="en-US" sz="2400" b="1" dirty="0">
                <a:solidFill>
                  <a:srgbClr val="CC0034"/>
                </a:solidFill>
              </a:rPr>
              <a:t>•	The amount of sugar in each solution must be constant.</a:t>
            </a:r>
          </a:p>
          <a:p>
            <a:pPr marL="288925" indent="-288925"/>
            <a:r>
              <a:rPr lang="en-US" sz="2400" b="1" dirty="0">
                <a:solidFill>
                  <a:srgbClr val="CC0034"/>
                </a:solidFill>
              </a:rPr>
              <a:t>•	The amount of water in each solution must be constant.</a:t>
            </a:r>
          </a:p>
          <a:p>
            <a:pPr marL="288925" indent="-288925"/>
            <a:r>
              <a:rPr lang="en-US" sz="2400" b="1" dirty="0">
                <a:solidFill>
                  <a:srgbClr val="CC0034"/>
                </a:solidFill>
              </a:rPr>
              <a:t>•	Each beaker should receive the same amount of yeast.</a:t>
            </a:r>
          </a:p>
          <a:p>
            <a:pPr marL="288925" indent="-288925"/>
            <a:r>
              <a:rPr lang="en-US" sz="2400" b="1" dirty="0">
                <a:solidFill>
                  <a:srgbClr val="CC0034"/>
                </a:solidFill>
              </a:rPr>
              <a:t>•	All beakers should be kept at the same temperature.</a:t>
            </a:r>
          </a:p>
          <a:p>
            <a:pPr marL="288925" indent="-288925"/>
            <a:r>
              <a:rPr lang="en-US" sz="2400" b="1" dirty="0">
                <a:solidFill>
                  <a:srgbClr val="CC0034"/>
                </a:solidFill>
              </a:rPr>
              <a:t>•	All beakers should be exposed to the same light levels.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26321" y="1715244"/>
            <a:ext cx="8700788" cy="2246769"/>
          </a:xfrm>
          <a:prstGeom prst="rect">
            <a:avLst/>
          </a:prstGeom>
        </p:spPr>
        <p:txBody>
          <a:bodyPr wrap="square">
            <a:spAutoFit/>
          </a:bodyPr>
          <a:lstStyle/>
          <a:p>
            <a:r>
              <a:rPr lang="en-US" sz="2000" b="1" dirty="0"/>
              <a:t>A properly designed experiment changes only one variable at a time.  </a:t>
            </a:r>
            <a:endParaRPr lang="en-US" sz="2000" b="1" dirty="0" smtClean="0"/>
          </a:p>
          <a:p>
            <a:r>
              <a:rPr lang="en-US" sz="2000" b="1" dirty="0" smtClean="0"/>
              <a:t>A </a:t>
            </a:r>
            <a:r>
              <a:rPr lang="en-US" sz="2000" b="1" dirty="0"/>
              <a:t>student wanted to know which type of sugar would yield the greatest amount of energy for the cell when metabolized during cellular respiration by mitochondria.  The student mixed yeasts in three different sugar solutions:  maltose, glucose, and sucrose.  The three sets of yeasts were monitored to determine which sugar type yielded the most </a:t>
            </a:r>
            <a:r>
              <a:rPr lang="en-US" sz="2000" b="1" dirty="0" smtClean="0"/>
              <a:t>energy.  List </a:t>
            </a:r>
            <a:r>
              <a:rPr lang="en-US" sz="2000" b="1" dirty="0"/>
              <a:t>three factors that the student must keep constant during the experiment.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2</a:t>
            </a:r>
            <a:r>
              <a:rPr lang="en-US" sz="4800" b="1" dirty="0"/>
              <a:t>6</a:t>
            </a:r>
            <a:endParaRPr lang="en-US" sz="4800" b="1" dirty="0"/>
          </a:p>
        </p:txBody>
      </p:sp>
    </p:spTree>
    <p:extLst>
      <p:ext uri="{BB962C8B-B14F-4D97-AF65-F5344CB8AC3E}">
        <p14:creationId xmlns:p14="http://schemas.microsoft.com/office/powerpoint/2010/main" val="899887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 calcmode="lin" valueType="num">
                                      <p:cBhvr>
                                        <p:cTn id="28"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p:cTn id="35" dur="5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8">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 calcmode="lin" valueType="num">
                                      <p:cBhvr>
                                        <p:cTn id="42" dur="500" fill="hold"/>
                                        <p:tgtEl>
                                          <p:spTgt spid="8">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8">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354376"/>
            <a:ext cx="8254675" cy="954107"/>
          </a:xfrm>
          <a:prstGeom prst="rect">
            <a:avLst/>
          </a:prstGeom>
        </p:spPr>
        <p:txBody>
          <a:bodyPr wrap="square">
            <a:spAutoFit/>
          </a:bodyPr>
          <a:lstStyle/>
          <a:p>
            <a:r>
              <a:rPr lang="en-US" sz="2800" b="1" dirty="0">
                <a:solidFill>
                  <a:srgbClr val="CC0034"/>
                </a:solidFill>
              </a:rPr>
              <a:t>Answer:  The experimental groups would consist of organisms that are given varying amounts of caffeine. </a:t>
            </a:r>
            <a:endParaRPr lang="en-US" sz="28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76615" y="2142794"/>
            <a:ext cx="8473946" cy="1815882"/>
          </a:xfrm>
          <a:prstGeom prst="rect">
            <a:avLst/>
          </a:prstGeom>
        </p:spPr>
        <p:txBody>
          <a:bodyPr wrap="square">
            <a:spAutoFit/>
          </a:bodyPr>
          <a:lstStyle/>
          <a:p>
            <a:r>
              <a:rPr lang="en-US" sz="2800" b="1" dirty="0"/>
              <a:t>A student wants to test the effect of different amounts of caffeine on the heart rate of Daphnia, a small crustacean.  Describe the experimental groups in this experiment.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2</a:t>
            </a:r>
            <a:r>
              <a:rPr lang="en-US" sz="4800" b="1" dirty="0"/>
              <a:t>7</a:t>
            </a:r>
            <a:endParaRPr lang="en-US" sz="4800" b="1" dirty="0"/>
          </a:p>
        </p:txBody>
      </p:sp>
    </p:spTree>
    <p:extLst>
      <p:ext uri="{BB962C8B-B14F-4D97-AF65-F5344CB8AC3E}">
        <p14:creationId xmlns:p14="http://schemas.microsoft.com/office/powerpoint/2010/main" val="830850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125476"/>
            <a:ext cx="8254675" cy="1815882"/>
          </a:xfrm>
          <a:prstGeom prst="rect">
            <a:avLst/>
          </a:prstGeom>
        </p:spPr>
        <p:txBody>
          <a:bodyPr wrap="square">
            <a:spAutoFit/>
          </a:bodyPr>
          <a:lstStyle/>
          <a:p>
            <a:r>
              <a:rPr lang="en-US" sz="2800" b="1" dirty="0">
                <a:solidFill>
                  <a:srgbClr val="CC0034"/>
                </a:solidFill>
              </a:rPr>
              <a:t>Answer:  The control group would consist of Daphnia that are exposed to all of the same conditions as the experimental groups, but they would receive no caffeine.</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26321" y="2117647"/>
            <a:ext cx="8650494" cy="1815882"/>
          </a:xfrm>
          <a:prstGeom prst="rect">
            <a:avLst/>
          </a:prstGeom>
        </p:spPr>
        <p:txBody>
          <a:bodyPr wrap="square">
            <a:spAutoFit/>
          </a:bodyPr>
          <a:lstStyle/>
          <a:p>
            <a:r>
              <a:rPr lang="en-US" sz="2800" b="1" dirty="0"/>
              <a:t>A student wants to test the effect of different amounts of caffeine on the heart rate of Daphnia, a small crustacean.  Describe the control group in this experiment.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2</a:t>
            </a:r>
            <a:r>
              <a:rPr lang="en-US" sz="4800" b="1" dirty="0"/>
              <a:t>8</a:t>
            </a:r>
            <a:endParaRPr lang="en-US" sz="4800" b="1" dirty="0"/>
          </a:p>
        </p:txBody>
      </p:sp>
    </p:spTree>
    <p:extLst>
      <p:ext uri="{BB962C8B-B14F-4D97-AF65-F5344CB8AC3E}">
        <p14:creationId xmlns:p14="http://schemas.microsoft.com/office/powerpoint/2010/main" val="4434702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73151" y="1759748"/>
            <a:ext cx="8603663" cy="4401205"/>
          </a:xfrm>
          <a:prstGeom prst="rect">
            <a:avLst/>
          </a:prstGeom>
        </p:spPr>
        <p:txBody>
          <a:bodyPr wrap="square">
            <a:spAutoFit/>
          </a:bodyPr>
          <a:lstStyle/>
          <a:p>
            <a:r>
              <a:rPr lang="en-US" sz="2800" b="1" dirty="0"/>
              <a:t>The steps of the scientific method are listed </a:t>
            </a:r>
            <a:endParaRPr lang="en-US" sz="2800" b="1" dirty="0" smtClean="0"/>
          </a:p>
          <a:p>
            <a:r>
              <a:rPr lang="en-US" sz="2800" b="1" dirty="0" smtClean="0"/>
              <a:t>below</a:t>
            </a:r>
            <a:r>
              <a:rPr lang="en-US" sz="2800" b="1" dirty="0"/>
              <a:t>, but they are not in the correct order.  </a:t>
            </a:r>
            <a:endParaRPr lang="en-US" sz="2800" b="1" dirty="0" smtClean="0"/>
          </a:p>
          <a:p>
            <a:r>
              <a:rPr lang="en-US" sz="2800" b="1" dirty="0" smtClean="0"/>
              <a:t>What </a:t>
            </a:r>
            <a:r>
              <a:rPr lang="en-US" sz="2800" b="1" dirty="0"/>
              <a:t>is the correct order of the steps in the scientific method?</a:t>
            </a:r>
          </a:p>
          <a:p>
            <a:pPr marL="692150" indent="-515938"/>
            <a:r>
              <a:rPr lang="en-US" sz="2800" b="1" dirty="0"/>
              <a:t>(a)	Conduct the experiment.</a:t>
            </a:r>
          </a:p>
          <a:p>
            <a:pPr marL="692150" indent="-515938"/>
            <a:r>
              <a:rPr lang="en-US" sz="2800" b="1" dirty="0"/>
              <a:t>(b)	Form a hypothesis.</a:t>
            </a:r>
          </a:p>
          <a:p>
            <a:pPr marL="692150" indent="-515938"/>
            <a:r>
              <a:rPr lang="en-US" sz="2800" b="1" dirty="0"/>
              <a:t>(c)	Form a conclusion.</a:t>
            </a:r>
          </a:p>
          <a:p>
            <a:pPr marL="692150" indent="-515938"/>
            <a:r>
              <a:rPr lang="en-US" sz="2800" b="1" dirty="0"/>
              <a:t>(d)	Report your results.</a:t>
            </a:r>
          </a:p>
          <a:p>
            <a:pPr marL="692150" indent="-515938"/>
            <a:r>
              <a:rPr lang="en-US" sz="2800" b="1" dirty="0"/>
              <a:t>(e)	Make an observation.</a:t>
            </a:r>
          </a:p>
          <a:p>
            <a:pPr marL="692150" indent="-515938"/>
            <a:r>
              <a:rPr lang="en-US" sz="2800" b="1" dirty="0"/>
              <a:t>(f)	Analyze the data.</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562141" y="418696"/>
            <a:ext cx="641569" cy="954107"/>
          </a:xfrm>
          <a:prstGeom prst="rect">
            <a:avLst/>
          </a:prstGeom>
          <a:noFill/>
        </p:spPr>
        <p:txBody>
          <a:bodyPr wrap="square" rtlCol="0">
            <a:spAutoFit/>
          </a:bodyPr>
          <a:lstStyle/>
          <a:p>
            <a:pPr algn="ctr"/>
            <a:r>
              <a:rPr lang="en-US" sz="5600" b="1" dirty="0"/>
              <a:t>2</a:t>
            </a:r>
            <a:endParaRPr lang="en-US" sz="56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8" name="Rectangle 7"/>
          <p:cNvSpPr/>
          <p:nvPr/>
        </p:nvSpPr>
        <p:spPr>
          <a:xfrm>
            <a:off x="4535090" y="5868565"/>
            <a:ext cx="4241138" cy="584776"/>
          </a:xfrm>
          <a:prstGeom prst="rect">
            <a:avLst/>
          </a:prstGeom>
        </p:spPr>
        <p:txBody>
          <a:bodyPr wrap="square">
            <a:spAutoFit/>
          </a:bodyPr>
          <a:lstStyle/>
          <a:p>
            <a:r>
              <a:rPr lang="en-US" sz="3200" b="1" dirty="0">
                <a:solidFill>
                  <a:srgbClr val="CC0034"/>
                </a:solidFill>
              </a:rPr>
              <a:t>Answer:  e, b, a, f, c, d</a:t>
            </a:r>
          </a:p>
        </p:txBody>
      </p:sp>
    </p:spTree>
    <p:extLst>
      <p:ext uri="{BB962C8B-B14F-4D97-AF65-F5344CB8AC3E}">
        <p14:creationId xmlns:p14="http://schemas.microsoft.com/office/powerpoint/2010/main" val="22419961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643592"/>
            <a:ext cx="8254675" cy="954107"/>
          </a:xfrm>
          <a:prstGeom prst="rect">
            <a:avLst/>
          </a:prstGeom>
        </p:spPr>
        <p:txBody>
          <a:bodyPr wrap="square">
            <a:spAutoFit/>
          </a:bodyPr>
          <a:lstStyle/>
          <a:p>
            <a:r>
              <a:rPr lang="en-US" sz="2800" b="1" dirty="0">
                <a:solidFill>
                  <a:srgbClr val="CC0034"/>
                </a:solidFill>
              </a:rPr>
              <a:t>Answer:  The independent variable is the quantity of caffeine given to Daphnia.</a:t>
            </a:r>
            <a:r>
              <a:rPr lang="en-US" sz="2800" b="1" dirty="0">
                <a:solidFill>
                  <a:srgbClr val="CC0034"/>
                </a:solidFill>
              </a:rPr>
              <a:t> </a:t>
            </a:r>
            <a:endParaRPr lang="en-US" sz="28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38894" y="2419444"/>
            <a:ext cx="8511667" cy="1384995"/>
          </a:xfrm>
          <a:prstGeom prst="rect">
            <a:avLst/>
          </a:prstGeom>
        </p:spPr>
        <p:txBody>
          <a:bodyPr wrap="square">
            <a:spAutoFit/>
          </a:bodyPr>
          <a:lstStyle/>
          <a:p>
            <a:r>
              <a:rPr lang="en-US" sz="2800" b="1" dirty="0"/>
              <a:t>A student wants to test the effect of different amounts of caffeine on the heart rate of Daphnia, a small crustacean.  What is the independent variable?</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2</a:t>
            </a:r>
            <a:r>
              <a:rPr lang="en-US" sz="4800" b="1" dirty="0"/>
              <a:t>9</a:t>
            </a:r>
            <a:endParaRPr lang="en-US" sz="4800" b="1" dirty="0"/>
          </a:p>
        </p:txBody>
      </p:sp>
    </p:spTree>
    <p:extLst>
      <p:ext uri="{BB962C8B-B14F-4D97-AF65-F5344CB8AC3E}">
        <p14:creationId xmlns:p14="http://schemas.microsoft.com/office/powerpoint/2010/main" val="3594286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304077"/>
            <a:ext cx="8254675" cy="1077218"/>
          </a:xfrm>
          <a:prstGeom prst="rect">
            <a:avLst/>
          </a:prstGeom>
        </p:spPr>
        <p:txBody>
          <a:bodyPr wrap="square">
            <a:spAutoFit/>
          </a:bodyPr>
          <a:lstStyle/>
          <a:p>
            <a:r>
              <a:rPr lang="en-US" sz="3200" b="1" dirty="0">
                <a:solidFill>
                  <a:srgbClr val="CC0034"/>
                </a:solidFill>
              </a:rPr>
              <a:t>Answer:  The dependent variable is the recorded heart rate of Daphnia.</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26321" y="2406865"/>
            <a:ext cx="8524240" cy="1384995"/>
          </a:xfrm>
          <a:prstGeom prst="rect">
            <a:avLst/>
          </a:prstGeom>
        </p:spPr>
        <p:txBody>
          <a:bodyPr wrap="square">
            <a:spAutoFit/>
          </a:bodyPr>
          <a:lstStyle/>
          <a:p>
            <a:r>
              <a:rPr lang="en-US" sz="2800" b="1" dirty="0"/>
              <a:t>A student wants to test the effect of different amounts of caffeine on the heart rate of Daphnia, a small crustacean.  What is the dependent variable?</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30</a:t>
            </a:r>
            <a:endParaRPr lang="en-US" sz="4800" b="1" dirty="0"/>
          </a:p>
        </p:txBody>
      </p:sp>
    </p:spTree>
    <p:extLst>
      <p:ext uri="{BB962C8B-B14F-4D97-AF65-F5344CB8AC3E}">
        <p14:creationId xmlns:p14="http://schemas.microsoft.com/office/powerpoint/2010/main" val="2348229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681317"/>
            <a:ext cx="8254675" cy="1569660"/>
          </a:xfrm>
          <a:prstGeom prst="rect">
            <a:avLst/>
          </a:prstGeom>
        </p:spPr>
        <p:txBody>
          <a:bodyPr wrap="square">
            <a:spAutoFit/>
          </a:bodyPr>
          <a:lstStyle/>
          <a:p>
            <a:r>
              <a:rPr lang="en-US" sz="2400" b="1" dirty="0">
                <a:solidFill>
                  <a:srgbClr val="CC0034"/>
                </a:solidFill>
              </a:rPr>
              <a:t>Answer:  The independent variable is the different wavelengths of light.  </a:t>
            </a:r>
            <a:endParaRPr lang="en-US" sz="2400" b="1" dirty="0" smtClean="0">
              <a:solidFill>
                <a:srgbClr val="CC0034"/>
              </a:solidFill>
            </a:endParaRPr>
          </a:p>
          <a:p>
            <a:r>
              <a:rPr lang="en-US" sz="2400" b="1" dirty="0" smtClean="0">
                <a:solidFill>
                  <a:srgbClr val="CC0034"/>
                </a:solidFill>
              </a:rPr>
              <a:t>The </a:t>
            </a:r>
            <a:r>
              <a:rPr lang="en-US" sz="2400" b="1" dirty="0">
                <a:solidFill>
                  <a:srgbClr val="CC0034"/>
                </a:solidFill>
              </a:rPr>
              <a:t>dependent variable is the amount of glucose produced at each wavelength of light.</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38894" y="2142794"/>
            <a:ext cx="8675642" cy="1938992"/>
          </a:xfrm>
          <a:prstGeom prst="rect">
            <a:avLst/>
          </a:prstGeom>
        </p:spPr>
        <p:txBody>
          <a:bodyPr wrap="square">
            <a:spAutoFit/>
          </a:bodyPr>
          <a:lstStyle/>
          <a:p>
            <a:r>
              <a:rPr lang="en-US" sz="2400" b="1" dirty="0"/>
              <a:t>Consider an experiment designed to determine glucose production during photosynthesis when leaves are exposed to different wavelengths of light.</a:t>
            </a:r>
          </a:p>
          <a:p>
            <a:pPr marL="692150" indent="-515938"/>
            <a:r>
              <a:rPr lang="en-US" sz="2400" b="1" dirty="0"/>
              <a:t>(a) 	What is the independent variable?</a:t>
            </a:r>
          </a:p>
          <a:p>
            <a:pPr marL="692150" indent="-515938"/>
            <a:r>
              <a:rPr lang="en-US" sz="2400" b="1" dirty="0"/>
              <a:t>(b)	What is the dependent variable?</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31</a:t>
            </a:r>
            <a:endParaRPr lang="en-US" sz="4800" b="1" dirty="0"/>
          </a:p>
        </p:txBody>
      </p:sp>
    </p:spTree>
    <p:extLst>
      <p:ext uri="{BB962C8B-B14F-4D97-AF65-F5344CB8AC3E}">
        <p14:creationId xmlns:p14="http://schemas.microsoft.com/office/powerpoint/2010/main" val="651612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379517"/>
            <a:ext cx="8254675" cy="1569660"/>
          </a:xfrm>
          <a:prstGeom prst="rect">
            <a:avLst/>
          </a:prstGeom>
        </p:spPr>
        <p:txBody>
          <a:bodyPr wrap="square">
            <a:spAutoFit/>
          </a:bodyPr>
          <a:lstStyle/>
          <a:p>
            <a:r>
              <a:rPr lang="en-US" sz="3200" b="1" dirty="0">
                <a:solidFill>
                  <a:srgbClr val="CC0034"/>
                </a:solidFill>
              </a:rPr>
              <a:t>Answer:	Experiments are repeated to see if the same results are obtained each time.  This gives validity to the test results.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896893" y="2142794"/>
            <a:ext cx="7286560" cy="1077218"/>
          </a:xfrm>
          <a:prstGeom prst="rect">
            <a:avLst/>
          </a:prstGeom>
        </p:spPr>
        <p:txBody>
          <a:bodyPr wrap="square">
            <a:spAutoFit/>
          </a:bodyPr>
          <a:lstStyle/>
          <a:p>
            <a:r>
              <a:rPr lang="en-US" sz="3200" b="1" dirty="0"/>
              <a:t>Why must an experiment be repeated many times?</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32</a:t>
            </a:r>
            <a:endParaRPr lang="en-US" sz="4800" b="1" dirty="0"/>
          </a:p>
        </p:txBody>
      </p:sp>
    </p:spTree>
    <p:extLst>
      <p:ext uri="{BB962C8B-B14F-4D97-AF65-F5344CB8AC3E}">
        <p14:creationId xmlns:p14="http://schemas.microsoft.com/office/powerpoint/2010/main" val="20302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228617"/>
            <a:ext cx="8254675" cy="1384995"/>
          </a:xfrm>
          <a:prstGeom prst="rect">
            <a:avLst/>
          </a:prstGeom>
        </p:spPr>
        <p:txBody>
          <a:bodyPr wrap="square">
            <a:spAutoFit/>
          </a:bodyPr>
          <a:lstStyle/>
          <a:p>
            <a:r>
              <a:rPr lang="en-US" sz="2800" b="1" dirty="0">
                <a:solidFill>
                  <a:srgbClr val="CC0034"/>
                </a:solidFill>
              </a:rPr>
              <a:t>Answer:  If more than one variable is changed at a time, it cannot be determined which variable is responsible for the observed results.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413044" y="2293694"/>
            <a:ext cx="8337517" cy="1384995"/>
          </a:xfrm>
          <a:prstGeom prst="rect">
            <a:avLst/>
          </a:prstGeom>
        </p:spPr>
        <p:txBody>
          <a:bodyPr wrap="square">
            <a:spAutoFit/>
          </a:bodyPr>
          <a:lstStyle/>
          <a:p>
            <a:r>
              <a:rPr lang="en-US" sz="2800" b="1" dirty="0"/>
              <a:t>Why is it necessary that only one variable be changed in an experiment, and that all other variables remain constant?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33</a:t>
            </a:r>
            <a:endParaRPr lang="en-US" sz="4800" b="1" dirty="0"/>
          </a:p>
        </p:txBody>
      </p:sp>
    </p:spTree>
    <p:extLst>
      <p:ext uri="{BB962C8B-B14F-4D97-AF65-F5344CB8AC3E}">
        <p14:creationId xmlns:p14="http://schemas.microsoft.com/office/powerpoint/2010/main" val="38466882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4034" y="5310536"/>
            <a:ext cx="8637921" cy="1200328"/>
          </a:xfrm>
          <a:prstGeom prst="rect">
            <a:avLst/>
          </a:prstGeom>
        </p:spPr>
        <p:txBody>
          <a:bodyPr wrap="square">
            <a:spAutoFit/>
          </a:bodyPr>
          <a:lstStyle/>
          <a:p>
            <a:r>
              <a:rPr lang="en-US" sz="2400" b="1" dirty="0">
                <a:solidFill>
                  <a:srgbClr val="CC0034"/>
                </a:solidFill>
              </a:rPr>
              <a:t>Answer:  The rate of photosynthesis is greatest during the months of May, June, and July.  The rate of photosynthesis is significantly less during the winter months.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51468" y="1752969"/>
            <a:ext cx="8637921" cy="830997"/>
          </a:xfrm>
          <a:prstGeom prst="rect">
            <a:avLst/>
          </a:prstGeom>
        </p:spPr>
        <p:txBody>
          <a:bodyPr wrap="square">
            <a:spAutoFit/>
          </a:bodyPr>
          <a:lstStyle/>
          <a:p>
            <a:r>
              <a:rPr lang="en-US" sz="2400" b="1" dirty="0"/>
              <a:t>Examine the data shown in the graph </a:t>
            </a:r>
            <a:r>
              <a:rPr lang="en-US" sz="2400" b="1" dirty="0" smtClean="0"/>
              <a:t>below. </a:t>
            </a:r>
          </a:p>
          <a:p>
            <a:r>
              <a:rPr lang="en-US" sz="2400" b="1" dirty="0" smtClean="0"/>
              <a:t>What </a:t>
            </a:r>
            <a:r>
              <a:rPr lang="en-US" sz="2400" b="1" dirty="0"/>
              <a:t>conclusion can be reached by the data shown on the graph?</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34</a:t>
            </a:r>
            <a:endParaRPr lang="en-US" sz="4800" b="1" dirty="0"/>
          </a:p>
        </p:txBody>
      </p:sp>
      <p:pic>
        <p:nvPicPr>
          <p:cNvPr id="13" name="Picture 12" descr="Macintosh HD:Users:amysmith:Documents:Pictures / Clip Art:Graphs:Photosynthesis Graph.pdf"/>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024315" y="2682401"/>
            <a:ext cx="4740169" cy="2422981"/>
          </a:xfrm>
          <a:prstGeom prst="rect">
            <a:avLst/>
          </a:prstGeom>
          <a:noFill/>
          <a:ln>
            <a:solidFill>
              <a:schemeClr val="tx1"/>
            </a:solidFill>
          </a:ln>
        </p:spPr>
      </p:pic>
    </p:spTree>
    <p:extLst>
      <p:ext uri="{BB962C8B-B14F-4D97-AF65-F5344CB8AC3E}">
        <p14:creationId xmlns:p14="http://schemas.microsoft.com/office/powerpoint/2010/main" val="350028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90359" y="5063813"/>
            <a:ext cx="5489049" cy="1384995"/>
          </a:xfrm>
          <a:prstGeom prst="rect">
            <a:avLst/>
          </a:prstGeom>
        </p:spPr>
        <p:txBody>
          <a:bodyPr wrap="square">
            <a:spAutoFit/>
          </a:bodyPr>
          <a:lstStyle/>
          <a:p>
            <a:r>
              <a:rPr lang="en-US" sz="2800" b="1" dirty="0">
                <a:solidFill>
                  <a:srgbClr val="CC0034"/>
                </a:solidFill>
              </a:rPr>
              <a:t>Answer:  </a:t>
            </a:r>
            <a:endParaRPr lang="en-US" sz="2800" b="1" dirty="0" smtClean="0">
              <a:solidFill>
                <a:srgbClr val="CC0034"/>
              </a:solidFill>
            </a:endParaRPr>
          </a:p>
          <a:p>
            <a:r>
              <a:rPr lang="en-US" sz="2800" b="1" dirty="0" smtClean="0">
                <a:solidFill>
                  <a:srgbClr val="CC0034"/>
                </a:solidFill>
              </a:rPr>
              <a:t>(a)	The </a:t>
            </a:r>
            <a:r>
              <a:rPr lang="en-US" sz="2800" b="1" dirty="0">
                <a:solidFill>
                  <a:srgbClr val="CC0034"/>
                </a:solidFill>
              </a:rPr>
              <a:t>temperature of the water</a:t>
            </a:r>
            <a:r>
              <a:rPr lang="en-US" sz="2800" b="1" dirty="0" smtClean="0">
                <a:solidFill>
                  <a:srgbClr val="CC0034"/>
                </a:solidFill>
              </a:rPr>
              <a:t>.</a:t>
            </a:r>
            <a:endParaRPr lang="en-US" sz="2800" b="1" dirty="0">
              <a:solidFill>
                <a:srgbClr val="CC0034"/>
              </a:solidFill>
            </a:endParaRPr>
          </a:p>
          <a:p>
            <a:r>
              <a:rPr lang="en-US" sz="2800" b="1" dirty="0" smtClean="0">
                <a:solidFill>
                  <a:srgbClr val="CC0034"/>
                </a:solidFill>
              </a:rPr>
              <a:t>(</a:t>
            </a:r>
            <a:r>
              <a:rPr lang="en-US" sz="2800" b="1" dirty="0">
                <a:solidFill>
                  <a:srgbClr val="CC0034"/>
                </a:solidFill>
              </a:rPr>
              <a:t>b) </a:t>
            </a:r>
            <a:r>
              <a:rPr lang="en-US" sz="2800" b="1" dirty="0" smtClean="0">
                <a:solidFill>
                  <a:srgbClr val="CC0034"/>
                </a:solidFill>
              </a:rPr>
              <a:t>The </a:t>
            </a:r>
            <a:r>
              <a:rPr lang="en-US" sz="2800" b="1" dirty="0">
                <a:solidFill>
                  <a:srgbClr val="CC0034"/>
                </a:solidFill>
              </a:rPr>
              <a:t>breathing rate of the fish.</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1549127" y="1657448"/>
            <a:ext cx="5720172" cy="1569660"/>
          </a:xfrm>
          <a:prstGeom prst="rect">
            <a:avLst/>
          </a:prstGeom>
        </p:spPr>
        <p:txBody>
          <a:bodyPr wrap="square">
            <a:spAutoFit/>
          </a:bodyPr>
          <a:lstStyle/>
          <a:p>
            <a:r>
              <a:rPr lang="en-US" sz="2400" b="1" dirty="0"/>
              <a:t>Study the information in the table</a:t>
            </a:r>
            <a:r>
              <a:rPr lang="en-US" sz="2400" b="1" dirty="0" smtClean="0"/>
              <a:t>. </a:t>
            </a:r>
          </a:p>
          <a:p>
            <a:pPr marL="565150" indent="-452438"/>
            <a:r>
              <a:rPr lang="en-US" sz="2400" b="1" dirty="0" smtClean="0"/>
              <a:t>(</a:t>
            </a:r>
            <a:r>
              <a:rPr lang="en-US" sz="2400" b="1" dirty="0"/>
              <a:t>a) </a:t>
            </a:r>
            <a:r>
              <a:rPr lang="en-US" sz="2400" b="1" dirty="0" smtClean="0"/>
              <a:t>	What </a:t>
            </a:r>
            <a:r>
              <a:rPr lang="en-US" sz="2400" b="1" dirty="0"/>
              <a:t>is the independent variable?  </a:t>
            </a:r>
          </a:p>
          <a:p>
            <a:pPr marL="565150" indent="-452438"/>
            <a:r>
              <a:rPr lang="en-US" sz="2400" b="1" dirty="0" smtClean="0"/>
              <a:t>(</a:t>
            </a:r>
            <a:r>
              <a:rPr lang="en-US" sz="2400" b="1" dirty="0"/>
              <a:t>b) </a:t>
            </a:r>
            <a:r>
              <a:rPr lang="en-US" sz="2400" b="1" dirty="0" smtClean="0"/>
              <a:t>	What </a:t>
            </a:r>
            <a:r>
              <a:rPr lang="en-US" sz="2400" b="1" dirty="0"/>
              <a:t>is the dependent variable? </a:t>
            </a:r>
          </a:p>
          <a:p>
            <a:endParaRPr lang="en-US" sz="2400" b="1" dirty="0"/>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35</a:t>
            </a:r>
            <a:endParaRPr lang="en-US" sz="4800" b="1" dirty="0"/>
          </a:p>
        </p:txBody>
      </p:sp>
      <p:pic>
        <p:nvPicPr>
          <p:cNvPr id="13" name="Picture 12" descr="Macintosh HD:Users:amysmith:Documents:Pictures / Clip Art:Graphs:Breathing Rate of Fish Table.jp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49127" y="2923082"/>
            <a:ext cx="5827325" cy="2110335"/>
          </a:xfrm>
          <a:prstGeom prst="rect">
            <a:avLst/>
          </a:prstGeom>
          <a:noFill/>
          <a:ln>
            <a:noFill/>
          </a:ln>
        </p:spPr>
      </p:pic>
    </p:spTree>
    <p:extLst>
      <p:ext uri="{BB962C8B-B14F-4D97-AF65-F5344CB8AC3E}">
        <p14:creationId xmlns:p14="http://schemas.microsoft.com/office/powerpoint/2010/main" val="4398647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5033417"/>
            <a:ext cx="8254675" cy="1323439"/>
          </a:xfrm>
          <a:prstGeom prst="rect">
            <a:avLst/>
          </a:prstGeom>
        </p:spPr>
        <p:txBody>
          <a:bodyPr wrap="square">
            <a:spAutoFit/>
          </a:bodyPr>
          <a:lstStyle/>
          <a:p>
            <a:r>
              <a:rPr lang="en-US" sz="2000" b="1" dirty="0">
                <a:solidFill>
                  <a:srgbClr val="CC0034"/>
                </a:solidFill>
              </a:rPr>
              <a:t>Answer:  Each species of fish has an optimum temperature that provides for the best breathing rate.  The breathing rate of fish increases leading up to their optimum temperature and decreases at temperatures higher than their optimum temperature.</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1549127" y="1697810"/>
            <a:ext cx="6652961" cy="830997"/>
          </a:xfrm>
          <a:prstGeom prst="rect">
            <a:avLst/>
          </a:prstGeom>
        </p:spPr>
        <p:txBody>
          <a:bodyPr wrap="square">
            <a:spAutoFit/>
          </a:bodyPr>
          <a:lstStyle/>
          <a:p>
            <a:r>
              <a:rPr lang="en-US" sz="2400" b="1" dirty="0"/>
              <a:t>Study the information in the </a:t>
            </a:r>
            <a:r>
              <a:rPr lang="en-US" sz="2400" b="1" dirty="0" smtClean="0"/>
              <a:t>table.  </a:t>
            </a:r>
          </a:p>
          <a:p>
            <a:r>
              <a:rPr lang="en-US" sz="2400" b="1" dirty="0" smtClean="0"/>
              <a:t>What </a:t>
            </a:r>
            <a:r>
              <a:rPr lang="en-US" sz="2400" b="1" dirty="0"/>
              <a:t>conclusion can be reached from this data?</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36</a:t>
            </a:r>
            <a:endParaRPr lang="en-US" sz="4800" b="1" dirty="0"/>
          </a:p>
        </p:txBody>
      </p:sp>
      <p:pic>
        <p:nvPicPr>
          <p:cNvPr id="13" name="Picture 12" descr="Macintosh HD:Users:amysmith:Documents:Pictures / Clip Art:Graphs:Breathing Rate of Fish Table.jp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49126" y="2528807"/>
            <a:ext cx="6120643" cy="2216558"/>
          </a:xfrm>
          <a:prstGeom prst="rect">
            <a:avLst/>
          </a:prstGeom>
          <a:noFill/>
          <a:ln>
            <a:noFill/>
          </a:ln>
        </p:spPr>
      </p:pic>
    </p:spTree>
    <p:extLst>
      <p:ext uri="{BB962C8B-B14F-4D97-AF65-F5344CB8AC3E}">
        <p14:creationId xmlns:p14="http://schemas.microsoft.com/office/powerpoint/2010/main" val="3414400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13044" y="5123926"/>
            <a:ext cx="8254675" cy="1569660"/>
          </a:xfrm>
          <a:prstGeom prst="rect">
            <a:avLst/>
          </a:prstGeom>
        </p:spPr>
        <p:txBody>
          <a:bodyPr wrap="square">
            <a:spAutoFit/>
          </a:bodyPr>
          <a:lstStyle/>
          <a:p>
            <a:r>
              <a:rPr lang="en-US" sz="2400" b="1" dirty="0">
                <a:solidFill>
                  <a:srgbClr val="CC0034"/>
                </a:solidFill>
              </a:rPr>
              <a:t>Answer:  </a:t>
            </a:r>
            <a:endParaRPr lang="en-US" sz="2400" b="1" dirty="0" smtClean="0">
              <a:solidFill>
                <a:srgbClr val="CC0034"/>
              </a:solidFill>
            </a:endParaRPr>
          </a:p>
          <a:p>
            <a:r>
              <a:rPr lang="en-US" sz="2400" b="1" dirty="0" smtClean="0">
                <a:solidFill>
                  <a:srgbClr val="CC0034"/>
                </a:solidFill>
              </a:rPr>
              <a:t>(a)	23 </a:t>
            </a:r>
            <a:r>
              <a:rPr lang="en-US" sz="2400" b="1" dirty="0">
                <a:solidFill>
                  <a:srgbClr val="CC0034"/>
                </a:solidFill>
              </a:rPr>
              <a:t>˚</a:t>
            </a:r>
            <a:r>
              <a:rPr lang="en-US" sz="2400" b="1" dirty="0" smtClean="0">
                <a:solidFill>
                  <a:srgbClr val="CC0034"/>
                </a:solidFill>
              </a:rPr>
              <a:t>C</a:t>
            </a:r>
            <a:endParaRPr lang="en-US" sz="2400" b="1" dirty="0">
              <a:solidFill>
                <a:srgbClr val="CC0034"/>
              </a:solidFill>
            </a:endParaRPr>
          </a:p>
          <a:p>
            <a:r>
              <a:rPr lang="en-US" sz="2400" b="1" dirty="0">
                <a:solidFill>
                  <a:srgbClr val="CC0034"/>
                </a:solidFill>
              </a:rPr>
              <a:t>(b)	</a:t>
            </a:r>
            <a:r>
              <a:rPr lang="en-US" sz="2400" b="1" dirty="0" smtClean="0">
                <a:solidFill>
                  <a:srgbClr val="CC0034"/>
                </a:solidFill>
              </a:rPr>
              <a:t>At </a:t>
            </a:r>
            <a:r>
              <a:rPr lang="en-US" sz="2400" b="1" dirty="0">
                <a:solidFill>
                  <a:srgbClr val="CC0034"/>
                </a:solidFill>
              </a:rPr>
              <a:t>20 ˚</a:t>
            </a:r>
            <a:r>
              <a:rPr lang="en-US" sz="2400" b="1" dirty="0" smtClean="0">
                <a:solidFill>
                  <a:srgbClr val="CC0034"/>
                </a:solidFill>
              </a:rPr>
              <a:t>C, </a:t>
            </a:r>
            <a:r>
              <a:rPr lang="en-US" sz="2400" b="1" dirty="0">
                <a:solidFill>
                  <a:srgbClr val="CC0034"/>
                </a:solidFill>
              </a:rPr>
              <a:t>the breathing rate of the catfish is much higher than the breathing rate of the bass.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65004" y="1803274"/>
            <a:ext cx="8649532" cy="1323439"/>
          </a:xfrm>
          <a:prstGeom prst="rect">
            <a:avLst/>
          </a:prstGeom>
        </p:spPr>
        <p:txBody>
          <a:bodyPr wrap="square">
            <a:spAutoFit/>
          </a:bodyPr>
          <a:lstStyle/>
          <a:p>
            <a:r>
              <a:rPr lang="en-US" sz="2000" b="1" dirty="0"/>
              <a:t>Study the information in the table</a:t>
            </a:r>
            <a:r>
              <a:rPr lang="en-US" sz="2000" b="1" dirty="0" smtClean="0"/>
              <a:t>.</a:t>
            </a:r>
            <a:endParaRPr lang="en-US" sz="2000" b="1" dirty="0"/>
          </a:p>
          <a:p>
            <a:pPr marL="628650" indent="-452438"/>
            <a:r>
              <a:rPr lang="en-US" sz="2000" b="1" dirty="0"/>
              <a:t>(a) 	At what temperature will the breathing rate of the bass be the highest</a:t>
            </a:r>
            <a:r>
              <a:rPr lang="en-US" sz="2000" b="1" dirty="0" smtClean="0"/>
              <a:t>?</a:t>
            </a:r>
          </a:p>
          <a:p>
            <a:pPr marL="628650" indent="-452438"/>
            <a:r>
              <a:rPr lang="en-US" sz="2000" b="1" dirty="0" smtClean="0"/>
              <a:t>(</a:t>
            </a:r>
            <a:r>
              <a:rPr lang="en-US" sz="2000" b="1" dirty="0"/>
              <a:t>b)	At 20 ˚</a:t>
            </a:r>
            <a:r>
              <a:rPr lang="en-US" sz="2000" b="1" dirty="0" smtClean="0"/>
              <a:t>C, </a:t>
            </a:r>
            <a:r>
              <a:rPr lang="en-US" sz="2000" b="1" dirty="0"/>
              <a:t>how does the breathing rate of the bass compare to the breathing rate of the catfish?</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37</a:t>
            </a:r>
            <a:endParaRPr lang="en-US" sz="4800" b="1" dirty="0"/>
          </a:p>
        </p:txBody>
      </p:sp>
      <p:pic>
        <p:nvPicPr>
          <p:cNvPr id="13" name="Picture 12" descr="Macintosh HD:Users:amysmith:Documents:Pictures / Clip Art:Graphs:Breathing Rate of Fish Table.jp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39080" y="3126713"/>
            <a:ext cx="5828724" cy="2110842"/>
          </a:xfrm>
          <a:prstGeom prst="rect">
            <a:avLst/>
          </a:prstGeom>
          <a:noFill/>
          <a:ln>
            <a:noFill/>
          </a:ln>
        </p:spPr>
      </p:pic>
    </p:spTree>
    <p:extLst>
      <p:ext uri="{BB962C8B-B14F-4D97-AF65-F5344CB8AC3E}">
        <p14:creationId xmlns:p14="http://schemas.microsoft.com/office/powerpoint/2010/main" val="1560357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681317"/>
            <a:ext cx="8254675" cy="954107"/>
          </a:xfrm>
          <a:prstGeom prst="rect">
            <a:avLst/>
          </a:prstGeom>
        </p:spPr>
        <p:txBody>
          <a:bodyPr wrap="square">
            <a:spAutoFit/>
          </a:bodyPr>
          <a:lstStyle/>
          <a:p>
            <a:r>
              <a:rPr lang="en-US" sz="2800" b="1" dirty="0">
                <a:solidFill>
                  <a:srgbClr val="CC0034"/>
                </a:solidFill>
              </a:rPr>
              <a:t>Answer: The boiling point of water is determined without the addition of any type of solute.</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37257" y="2281122"/>
            <a:ext cx="8601837" cy="1815882"/>
          </a:xfrm>
          <a:prstGeom prst="rect">
            <a:avLst/>
          </a:prstGeom>
        </p:spPr>
        <p:txBody>
          <a:bodyPr wrap="square">
            <a:spAutoFit/>
          </a:bodyPr>
          <a:lstStyle/>
          <a:p>
            <a:r>
              <a:rPr lang="en-US" sz="2800" b="1" dirty="0"/>
              <a:t>An experiment is carried out to determine if the boiling point of distilled water is affected by the addition of different types of solutes.  Describe a control group for this experiment.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38</a:t>
            </a:r>
            <a:endParaRPr lang="en-US" sz="4800" b="1" dirty="0"/>
          </a:p>
        </p:txBody>
      </p:sp>
    </p:spTree>
    <p:extLst>
      <p:ext uri="{BB962C8B-B14F-4D97-AF65-F5344CB8AC3E}">
        <p14:creationId xmlns:p14="http://schemas.microsoft.com/office/powerpoint/2010/main" val="4283873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631023"/>
            <a:ext cx="8254675" cy="584776"/>
          </a:xfrm>
          <a:prstGeom prst="rect">
            <a:avLst/>
          </a:prstGeom>
        </p:spPr>
        <p:txBody>
          <a:bodyPr wrap="square">
            <a:spAutoFit/>
          </a:bodyPr>
          <a:lstStyle/>
          <a:p>
            <a:pPr algn="ctr"/>
            <a:r>
              <a:rPr lang="en-US" sz="3200" b="1" dirty="0">
                <a:solidFill>
                  <a:srgbClr val="CC0034"/>
                </a:solidFill>
              </a:rPr>
              <a:t>Answer:  Quantitative data</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387897" y="2406869"/>
            <a:ext cx="8501491" cy="1815882"/>
          </a:xfrm>
          <a:prstGeom prst="rect">
            <a:avLst/>
          </a:prstGeom>
        </p:spPr>
        <p:txBody>
          <a:bodyPr wrap="square">
            <a:spAutoFit/>
          </a:bodyPr>
          <a:lstStyle/>
          <a:p>
            <a:r>
              <a:rPr lang="en-US" sz="2800" b="1" dirty="0"/>
              <a:t>Often a scientist collects data that is numerical.  For example, the scientist might measure the length of growing root tips, or determine the rate of a particular reaction.  What is the name of this type of data?</a:t>
            </a:r>
            <a:r>
              <a:rPr lang="en-US" sz="2800" b="1" dirty="0"/>
              <a:t> </a:t>
            </a:r>
            <a:endParaRPr lang="en-US" sz="2800" b="1" dirty="0"/>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587287" y="431271"/>
            <a:ext cx="641569" cy="954107"/>
          </a:xfrm>
          <a:prstGeom prst="rect">
            <a:avLst/>
          </a:prstGeom>
          <a:noFill/>
        </p:spPr>
        <p:txBody>
          <a:bodyPr wrap="square" rtlCol="0">
            <a:spAutoFit/>
          </a:bodyPr>
          <a:lstStyle/>
          <a:p>
            <a:pPr algn="ctr"/>
            <a:r>
              <a:rPr lang="en-US" sz="5600" b="1" dirty="0"/>
              <a:t>3</a:t>
            </a:r>
            <a:endParaRPr lang="en-US" sz="56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Tree>
    <p:extLst>
      <p:ext uri="{BB962C8B-B14F-4D97-AF65-F5344CB8AC3E}">
        <p14:creationId xmlns:p14="http://schemas.microsoft.com/office/powerpoint/2010/main" val="1335948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3914242"/>
            <a:ext cx="8254675" cy="1569660"/>
          </a:xfrm>
          <a:prstGeom prst="rect">
            <a:avLst/>
          </a:prstGeom>
        </p:spPr>
        <p:txBody>
          <a:bodyPr wrap="square">
            <a:spAutoFit/>
          </a:bodyPr>
          <a:lstStyle/>
          <a:p>
            <a:r>
              <a:rPr lang="en-US" sz="2400" b="1" dirty="0">
                <a:solidFill>
                  <a:srgbClr val="CC0034"/>
                </a:solidFill>
              </a:rPr>
              <a:t>Answer:  Student answers will vary.  </a:t>
            </a:r>
            <a:r>
              <a:rPr lang="en-US" sz="2400" b="1" dirty="0" smtClean="0">
                <a:solidFill>
                  <a:srgbClr val="CC0034"/>
                </a:solidFill>
              </a:rPr>
              <a:t>The </a:t>
            </a:r>
            <a:r>
              <a:rPr lang="en-US" sz="2400" b="1" dirty="0">
                <a:solidFill>
                  <a:srgbClr val="CC0034"/>
                </a:solidFill>
              </a:rPr>
              <a:t>hypothesis should </a:t>
            </a:r>
            <a:r>
              <a:rPr lang="en-US" sz="2400" b="1" dirty="0" smtClean="0">
                <a:solidFill>
                  <a:srgbClr val="CC0034"/>
                </a:solidFill>
              </a:rPr>
              <a:t>be a </a:t>
            </a:r>
            <a:r>
              <a:rPr lang="en-US" sz="2400" b="1" dirty="0">
                <a:solidFill>
                  <a:srgbClr val="CC0034"/>
                </a:solidFill>
              </a:rPr>
              <a:t>testable statement using the variables given in the experiment.  For example:  I predict that the volume of each gas will increase as the temperature increases.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37258" y="2067348"/>
            <a:ext cx="8664704" cy="1384995"/>
          </a:xfrm>
          <a:prstGeom prst="rect">
            <a:avLst/>
          </a:prstGeom>
        </p:spPr>
        <p:txBody>
          <a:bodyPr wrap="square">
            <a:spAutoFit/>
          </a:bodyPr>
          <a:lstStyle/>
          <a:p>
            <a:r>
              <a:rPr lang="en-US" sz="2800" b="1" dirty="0"/>
              <a:t>A scientist is designing an experiment to see how temperature changes affect the volumes of three different gases.  Write a hypothesis for this experiment.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39</a:t>
            </a:r>
            <a:endParaRPr lang="en-US" sz="4800" b="1" dirty="0"/>
          </a:p>
        </p:txBody>
      </p:sp>
    </p:spTree>
    <p:extLst>
      <p:ext uri="{BB962C8B-B14F-4D97-AF65-F5344CB8AC3E}">
        <p14:creationId xmlns:p14="http://schemas.microsoft.com/office/powerpoint/2010/main" val="1148279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505267"/>
            <a:ext cx="8254675" cy="954107"/>
          </a:xfrm>
          <a:prstGeom prst="rect">
            <a:avLst/>
          </a:prstGeom>
        </p:spPr>
        <p:txBody>
          <a:bodyPr wrap="square">
            <a:spAutoFit/>
          </a:bodyPr>
          <a:lstStyle/>
          <a:p>
            <a:r>
              <a:rPr lang="en-US" sz="2800" b="1" dirty="0">
                <a:solidFill>
                  <a:srgbClr val="CC0034"/>
                </a:solidFill>
              </a:rPr>
              <a:t>Answer:  The independent variable is the change in temperatures at which each gas will be measured.</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627020" y="2230817"/>
            <a:ext cx="8639557" cy="1384995"/>
          </a:xfrm>
          <a:prstGeom prst="rect">
            <a:avLst/>
          </a:prstGeom>
        </p:spPr>
        <p:txBody>
          <a:bodyPr wrap="square">
            <a:spAutoFit/>
          </a:bodyPr>
          <a:lstStyle/>
          <a:p>
            <a:r>
              <a:rPr lang="en-US" sz="2800" b="1" dirty="0"/>
              <a:t>A scientist is designing an experiment to see how temperature changes affect the volumes of three different gases.  What is the independent variable?</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40</a:t>
            </a:r>
            <a:endParaRPr lang="en-US" sz="4800" b="1" dirty="0"/>
          </a:p>
        </p:txBody>
      </p:sp>
    </p:spTree>
    <p:extLst>
      <p:ext uri="{BB962C8B-B14F-4D97-AF65-F5344CB8AC3E}">
        <p14:creationId xmlns:p14="http://schemas.microsoft.com/office/powerpoint/2010/main" val="12903462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656172"/>
            <a:ext cx="8254675" cy="954107"/>
          </a:xfrm>
          <a:prstGeom prst="rect">
            <a:avLst/>
          </a:prstGeom>
        </p:spPr>
        <p:txBody>
          <a:bodyPr wrap="square">
            <a:spAutoFit/>
          </a:bodyPr>
          <a:lstStyle/>
          <a:p>
            <a:r>
              <a:rPr lang="en-US" sz="2800" b="1" dirty="0">
                <a:solidFill>
                  <a:srgbClr val="CC0034"/>
                </a:solidFill>
              </a:rPr>
              <a:t>Answer:  The dependent variable is the change in volume of each gas.</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601874" y="2330866"/>
            <a:ext cx="8639557" cy="1384995"/>
          </a:xfrm>
          <a:prstGeom prst="rect">
            <a:avLst/>
          </a:prstGeom>
        </p:spPr>
        <p:txBody>
          <a:bodyPr wrap="square">
            <a:spAutoFit/>
          </a:bodyPr>
          <a:lstStyle/>
          <a:p>
            <a:r>
              <a:rPr lang="en-US" sz="2800" b="1" dirty="0"/>
              <a:t>A scientist is designing an experiment to see how temperature changes affect the volumes of three different gases.  What is the dependent variable?</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41</a:t>
            </a:r>
            <a:endParaRPr lang="en-US" sz="4800" b="1" dirty="0"/>
          </a:p>
        </p:txBody>
      </p:sp>
    </p:spTree>
    <p:extLst>
      <p:ext uri="{BB962C8B-B14F-4D97-AF65-F5344CB8AC3E}">
        <p14:creationId xmlns:p14="http://schemas.microsoft.com/office/powerpoint/2010/main" val="139465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42</a:t>
            </a:r>
            <a:endParaRPr lang="en-US" sz="4800" b="1" dirty="0"/>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8" name="Rectangle 17"/>
          <p:cNvSpPr/>
          <p:nvPr/>
        </p:nvSpPr>
        <p:spPr>
          <a:xfrm>
            <a:off x="4822936" y="2624827"/>
            <a:ext cx="3927626" cy="830997"/>
          </a:xfrm>
          <a:prstGeom prst="rect">
            <a:avLst/>
          </a:prstGeom>
        </p:spPr>
        <p:txBody>
          <a:bodyPr wrap="square">
            <a:spAutoFit/>
          </a:bodyPr>
          <a:lstStyle/>
          <a:p>
            <a:r>
              <a:rPr lang="en-US" sz="2400" b="1" dirty="0"/>
              <a:t>At what temperature does Gas A have a volume of 50 L?</a:t>
            </a:r>
            <a:r>
              <a:rPr lang="en-US" sz="2400" b="1" dirty="0"/>
              <a:t> </a:t>
            </a:r>
            <a:endParaRPr lang="en-US" sz="2400" b="1" dirty="0"/>
          </a:p>
        </p:txBody>
      </p:sp>
      <p:sp>
        <p:nvSpPr>
          <p:cNvPr id="8" name="Rectangle 7"/>
          <p:cNvSpPr/>
          <p:nvPr/>
        </p:nvSpPr>
        <p:spPr>
          <a:xfrm>
            <a:off x="4939564" y="4128445"/>
            <a:ext cx="3927625" cy="954107"/>
          </a:xfrm>
          <a:prstGeom prst="rect">
            <a:avLst/>
          </a:prstGeom>
        </p:spPr>
        <p:txBody>
          <a:bodyPr wrap="square">
            <a:spAutoFit/>
          </a:bodyPr>
          <a:lstStyle/>
          <a:p>
            <a:r>
              <a:rPr lang="en-US" sz="2800" b="1" dirty="0" smtClean="0">
                <a:solidFill>
                  <a:srgbClr val="CC0034"/>
                </a:solidFill>
              </a:rPr>
              <a:t>Answer:</a:t>
            </a:r>
          </a:p>
          <a:p>
            <a:r>
              <a:rPr lang="en-US" sz="2800" b="1" dirty="0" smtClean="0">
                <a:solidFill>
                  <a:srgbClr val="CC0034"/>
                </a:solidFill>
              </a:rPr>
              <a:t>Approximately </a:t>
            </a:r>
            <a:r>
              <a:rPr lang="en-US" sz="2800" b="1" dirty="0">
                <a:solidFill>
                  <a:srgbClr val="CC0034"/>
                </a:solidFill>
              </a:rPr>
              <a:t>16 °C. </a:t>
            </a:r>
            <a:endParaRPr lang="en-US" sz="2800" b="1" dirty="0">
              <a:solidFill>
                <a:srgbClr val="CC0034"/>
              </a:solidFill>
            </a:endParaRPr>
          </a:p>
        </p:txBody>
      </p:sp>
      <p:pic>
        <p:nvPicPr>
          <p:cNvPr id="4" name="Picture 3" descr="Large gas graph jpeg.00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46" y="1791100"/>
            <a:ext cx="4659290" cy="4237253"/>
          </a:xfrm>
          <a:prstGeom prst="rect">
            <a:avLst/>
          </a:prstGeom>
        </p:spPr>
      </p:pic>
    </p:spTree>
    <p:extLst>
      <p:ext uri="{BB962C8B-B14F-4D97-AF65-F5344CB8AC3E}">
        <p14:creationId xmlns:p14="http://schemas.microsoft.com/office/powerpoint/2010/main" val="10952211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92223" y="4454638"/>
            <a:ext cx="3658338" cy="954107"/>
          </a:xfrm>
          <a:prstGeom prst="rect">
            <a:avLst/>
          </a:prstGeom>
        </p:spPr>
        <p:txBody>
          <a:bodyPr wrap="square">
            <a:spAutoFit/>
          </a:bodyPr>
          <a:lstStyle/>
          <a:p>
            <a:r>
              <a:rPr lang="en-US" sz="2800" b="1" dirty="0">
                <a:solidFill>
                  <a:srgbClr val="CC0034"/>
                </a:solidFill>
              </a:rPr>
              <a:t>Answer:  Approximately 28 L. </a:t>
            </a:r>
            <a:endParaRPr lang="en-US" sz="28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5092223" y="2784111"/>
            <a:ext cx="3658338" cy="954107"/>
          </a:xfrm>
          <a:prstGeom prst="rect">
            <a:avLst/>
          </a:prstGeom>
        </p:spPr>
        <p:txBody>
          <a:bodyPr wrap="square">
            <a:spAutoFit/>
          </a:bodyPr>
          <a:lstStyle/>
          <a:p>
            <a:r>
              <a:rPr lang="en-US" sz="2800" b="1" dirty="0"/>
              <a:t>At 50 °C, what is the volume of Gas B?</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43</a:t>
            </a:r>
            <a:endParaRPr lang="en-US" sz="4800" b="1" dirty="0"/>
          </a:p>
        </p:txBody>
      </p:sp>
      <p:pic>
        <p:nvPicPr>
          <p:cNvPr id="14" name="Picture 13" descr="Large gas graph jpeg.00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46" y="1791100"/>
            <a:ext cx="4659290" cy="4237253"/>
          </a:xfrm>
          <a:prstGeom prst="rect">
            <a:avLst/>
          </a:prstGeom>
        </p:spPr>
      </p:pic>
    </p:spTree>
    <p:extLst>
      <p:ext uri="{BB962C8B-B14F-4D97-AF65-F5344CB8AC3E}">
        <p14:creationId xmlns:p14="http://schemas.microsoft.com/office/powerpoint/2010/main" val="2735281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16197" y="3999884"/>
            <a:ext cx="3733777" cy="954107"/>
          </a:xfrm>
          <a:prstGeom prst="rect">
            <a:avLst/>
          </a:prstGeom>
        </p:spPr>
        <p:txBody>
          <a:bodyPr wrap="square">
            <a:spAutoFit/>
          </a:bodyPr>
          <a:lstStyle/>
          <a:p>
            <a:r>
              <a:rPr lang="en-US" sz="2800" b="1" dirty="0">
                <a:solidFill>
                  <a:srgbClr val="CC0034"/>
                </a:solidFill>
              </a:rPr>
              <a:t>Answer:  Approximately 4 L. </a:t>
            </a:r>
            <a:endParaRPr lang="en-US" sz="28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4822935" y="2142794"/>
            <a:ext cx="4079027" cy="1384995"/>
          </a:xfrm>
          <a:prstGeom prst="rect">
            <a:avLst/>
          </a:prstGeom>
        </p:spPr>
        <p:txBody>
          <a:bodyPr wrap="square">
            <a:spAutoFit/>
          </a:bodyPr>
          <a:lstStyle/>
          <a:p>
            <a:r>
              <a:rPr lang="en-US" sz="2800" b="1" dirty="0"/>
              <a:t>Predict the volume of Gas C if the temperature is lowered to </a:t>
            </a:r>
            <a:r>
              <a:rPr lang="en-US" sz="2800" b="1" dirty="0" smtClean="0"/>
              <a:t>–</a:t>
            </a:r>
            <a:r>
              <a:rPr lang="en-US" sz="2800" b="1" dirty="0"/>
              <a:t>200 °C.</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44</a:t>
            </a:r>
            <a:endParaRPr lang="en-US" sz="4800" b="1" dirty="0"/>
          </a:p>
        </p:txBody>
      </p:sp>
      <p:pic>
        <p:nvPicPr>
          <p:cNvPr id="14" name="Picture 13" descr="Large gas graph jpeg.00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46" y="1791100"/>
            <a:ext cx="4659290" cy="4237253"/>
          </a:xfrm>
          <a:prstGeom prst="rect">
            <a:avLst/>
          </a:prstGeom>
        </p:spPr>
      </p:pic>
    </p:spTree>
    <p:extLst>
      <p:ext uri="{BB962C8B-B14F-4D97-AF65-F5344CB8AC3E}">
        <p14:creationId xmlns:p14="http://schemas.microsoft.com/office/powerpoint/2010/main" val="496802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79063" y="4233197"/>
            <a:ext cx="3633190" cy="954107"/>
          </a:xfrm>
          <a:prstGeom prst="rect">
            <a:avLst/>
          </a:prstGeom>
        </p:spPr>
        <p:txBody>
          <a:bodyPr wrap="square">
            <a:spAutoFit/>
          </a:bodyPr>
          <a:lstStyle/>
          <a:p>
            <a:r>
              <a:rPr lang="en-US" sz="2800" b="1" dirty="0">
                <a:solidFill>
                  <a:srgbClr val="CC0034"/>
                </a:solidFill>
              </a:rPr>
              <a:t>Answer:  Approximately 331 °C</a:t>
            </a:r>
            <a:r>
              <a:rPr lang="en-US" sz="2800" b="1" dirty="0">
                <a:solidFill>
                  <a:srgbClr val="CC0034"/>
                </a:solidFill>
              </a:rPr>
              <a:t> </a:t>
            </a:r>
            <a:endParaRPr lang="en-US" sz="28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4979063" y="2142794"/>
            <a:ext cx="3922899" cy="1384995"/>
          </a:xfrm>
          <a:prstGeom prst="rect">
            <a:avLst/>
          </a:prstGeom>
        </p:spPr>
        <p:txBody>
          <a:bodyPr wrap="square">
            <a:spAutoFit/>
          </a:bodyPr>
          <a:lstStyle/>
          <a:p>
            <a:r>
              <a:rPr lang="en-US" sz="2800" b="1" dirty="0"/>
              <a:t>At what temperature will Gas B have a volume of 53 L?</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
        <p:nvSpPr>
          <p:cNvPr id="12" name="TextBox 11"/>
          <p:cNvSpPr txBox="1"/>
          <p:nvPr/>
        </p:nvSpPr>
        <p:spPr>
          <a:xfrm>
            <a:off x="413044" y="506721"/>
            <a:ext cx="986986" cy="830997"/>
          </a:xfrm>
          <a:prstGeom prst="rect">
            <a:avLst/>
          </a:prstGeom>
          <a:noFill/>
        </p:spPr>
        <p:txBody>
          <a:bodyPr wrap="square" rtlCol="0">
            <a:spAutoFit/>
          </a:bodyPr>
          <a:lstStyle/>
          <a:p>
            <a:pPr algn="ctr"/>
            <a:r>
              <a:rPr lang="en-US" sz="4800" b="1" dirty="0" smtClean="0"/>
              <a:t>45</a:t>
            </a:r>
            <a:endParaRPr lang="en-US" sz="4800" b="1" dirty="0"/>
          </a:p>
        </p:txBody>
      </p:sp>
      <p:pic>
        <p:nvPicPr>
          <p:cNvPr id="14" name="Picture 13" descr="Large gas graph jpeg.00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46" y="1791100"/>
            <a:ext cx="4659290" cy="4237253"/>
          </a:xfrm>
          <a:prstGeom prst="rect">
            <a:avLst/>
          </a:prstGeom>
        </p:spPr>
      </p:pic>
    </p:spTree>
    <p:extLst>
      <p:ext uri="{BB962C8B-B14F-4D97-AF65-F5344CB8AC3E}">
        <p14:creationId xmlns:p14="http://schemas.microsoft.com/office/powerpoint/2010/main" val="41431312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dreamstimelarge_25181124 copy.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3999" cy="6858000"/>
          </a:xfrm>
          <a:prstGeom prst="rect">
            <a:avLst/>
          </a:prstGeom>
        </p:spPr>
      </p:pic>
      <p:pic>
        <p:nvPicPr>
          <p:cNvPr id="3" name="Picture 2" descr="Science Stuff button 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0" y="228600"/>
            <a:ext cx="1686515" cy="1688923"/>
          </a:xfrm>
          <a:prstGeom prst="rect">
            <a:avLst/>
          </a:prstGeom>
        </p:spPr>
      </p:pic>
      <p:sp>
        <p:nvSpPr>
          <p:cNvPr id="4" name="Rectangle 3"/>
          <p:cNvSpPr/>
          <p:nvPr/>
        </p:nvSpPr>
        <p:spPr>
          <a:xfrm>
            <a:off x="2743200" y="1981200"/>
            <a:ext cx="4724400" cy="2523768"/>
          </a:xfrm>
          <a:prstGeom prst="rect">
            <a:avLst/>
          </a:prstGeom>
        </p:spPr>
        <p:txBody>
          <a:bodyPr wrap="square">
            <a:spAutoFit/>
          </a:bodyPr>
          <a:lstStyle/>
          <a:p>
            <a:pPr algn="ctr" eaLnBrk="1" hangingPunct="1"/>
            <a:r>
              <a:rPr lang="en-US" sz="1700" b="1" dirty="0"/>
              <a:t>Created by Amy </a:t>
            </a:r>
            <a:r>
              <a:rPr lang="en-US" sz="1700" b="1" dirty="0" smtClean="0"/>
              <a:t>Brown</a:t>
            </a:r>
            <a:endParaRPr lang="en-US" sz="1700" b="1" dirty="0"/>
          </a:p>
          <a:p>
            <a:pPr algn="ctr" eaLnBrk="1" hangingPunct="1"/>
            <a:r>
              <a:rPr lang="en-US" sz="1700" b="1" dirty="0"/>
              <a:t>Copyright © </a:t>
            </a:r>
            <a:r>
              <a:rPr lang="en-US" sz="1700" b="1" dirty="0" smtClean="0"/>
              <a:t>Amy </a:t>
            </a:r>
            <a:r>
              <a:rPr lang="en-US" sz="1700" b="1" dirty="0"/>
              <a:t>Brown </a:t>
            </a:r>
            <a:r>
              <a:rPr lang="en-US" sz="1700" b="1" dirty="0" smtClean="0"/>
              <a:t>Science</a:t>
            </a:r>
            <a:endParaRPr lang="en-US" sz="1700" b="1" dirty="0"/>
          </a:p>
          <a:p>
            <a:pPr algn="ctr" eaLnBrk="1" hangingPunct="1"/>
            <a:r>
              <a:rPr lang="en-US" sz="1700" b="1" dirty="0"/>
              <a:t>All rights reserved by author.</a:t>
            </a:r>
          </a:p>
          <a:p>
            <a:pPr algn="ctr" eaLnBrk="1" hangingPunct="1"/>
            <a:r>
              <a:rPr lang="en-US" sz="1700" b="1" dirty="0"/>
              <a:t>This document is for your classroom use only.</a:t>
            </a:r>
          </a:p>
          <a:p>
            <a:pPr algn="ctr" eaLnBrk="1" hangingPunct="1"/>
            <a:r>
              <a:rPr lang="en-US" sz="2400" b="1" dirty="0">
                <a:solidFill>
                  <a:srgbClr val="FF0000"/>
                </a:solidFill>
              </a:rPr>
              <a:t>This document may not be electronically distributed or posted to a web site.</a:t>
            </a:r>
          </a:p>
          <a:p>
            <a:pPr algn="ctr" eaLnBrk="1" hangingPunct="1"/>
            <a:endParaRPr lang="en-US" b="1" dirty="0"/>
          </a:p>
        </p:txBody>
      </p:sp>
      <p:sp>
        <p:nvSpPr>
          <p:cNvPr id="10" name="TextBox 9"/>
          <p:cNvSpPr txBox="1"/>
          <p:nvPr/>
        </p:nvSpPr>
        <p:spPr>
          <a:xfrm>
            <a:off x="3962400" y="4523762"/>
            <a:ext cx="2438400" cy="369332"/>
          </a:xfrm>
          <a:prstGeom prst="rect">
            <a:avLst/>
          </a:prstGeom>
          <a:noFill/>
        </p:spPr>
        <p:txBody>
          <a:bodyPr wrap="square" rtlCol="0">
            <a:spAutoFit/>
          </a:bodyPr>
          <a:lstStyle/>
          <a:p>
            <a:r>
              <a:rPr lang="en-US" b="1" dirty="0" smtClean="0"/>
              <a:t>Clipart Credit:</a:t>
            </a:r>
            <a:endParaRPr lang="en-US" b="1" dirty="0"/>
          </a:p>
        </p:txBody>
      </p:sp>
      <p:pic>
        <p:nvPicPr>
          <p:cNvPr id="5" name="Picture 4" descr="SarahPecorino_Logo_PaperClipFriends_Circle.png">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3441" y="4314005"/>
            <a:ext cx="1690360" cy="1690360"/>
          </a:xfrm>
          <a:prstGeom prst="rect">
            <a:avLst/>
          </a:prstGeom>
        </p:spPr>
      </p:pic>
    </p:spTree>
    <p:extLst>
      <p:ext uri="{BB962C8B-B14F-4D97-AF65-F5344CB8AC3E}">
        <p14:creationId xmlns:p14="http://schemas.microsoft.com/office/powerpoint/2010/main" val="37652348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5033417"/>
            <a:ext cx="8254675" cy="584776"/>
          </a:xfrm>
          <a:prstGeom prst="rect">
            <a:avLst/>
          </a:prstGeom>
        </p:spPr>
        <p:txBody>
          <a:bodyPr wrap="square">
            <a:spAutoFit/>
          </a:bodyPr>
          <a:lstStyle/>
          <a:p>
            <a:pPr algn="ctr"/>
            <a:r>
              <a:rPr lang="en-US" sz="3200" b="1" dirty="0">
                <a:solidFill>
                  <a:srgbClr val="CC0034"/>
                </a:solidFill>
              </a:rPr>
              <a:t>Answer:  Qualitative data</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37258" y="2356569"/>
            <a:ext cx="8626984" cy="2246769"/>
          </a:xfrm>
          <a:prstGeom prst="rect">
            <a:avLst/>
          </a:prstGeom>
        </p:spPr>
        <p:txBody>
          <a:bodyPr wrap="square">
            <a:spAutoFit/>
          </a:bodyPr>
          <a:lstStyle/>
          <a:p>
            <a:r>
              <a:rPr lang="en-US" sz="2800" b="1" dirty="0"/>
              <a:t>Sometimes a scientist collects data that is descriptive in nature.  For example, “When X and Y are mixed together, they turn a blue color.”  What name is given to the type of data that is descriptive rather than numerical?</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549568" y="443846"/>
            <a:ext cx="641569" cy="954107"/>
          </a:xfrm>
          <a:prstGeom prst="rect">
            <a:avLst/>
          </a:prstGeom>
          <a:noFill/>
        </p:spPr>
        <p:txBody>
          <a:bodyPr wrap="square" rtlCol="0">
            <a:spAutoFit/>
          </a:bodyPr>
          <a:lstStyle/>
          <a:p>
            <a:pPr algn="ctr"/>
            <a:r>
              <a:rPr lang="en-US" sz="5600" b="1" dirty="0"/>
              <a:t>4</a:t>
            </a:r>
            <a:endParaRPr lang="en-US" sz="56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Tree>
    <p:extLst>
      <p:ext uri="{BB962C8B-B14F-4D97-AF65-F5344CB8AC3E}">
        <p14:creationId xmlns:p14="http://schemas.microsoft.com/office/powerpoint/2010/main" val="3443037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4496183"/>
            <a:ext cx="8254675" cy="584776"/>
          </a:xfrm>
          <a:prstGeom prst="rect">
            <a:avLst/>
          </a:prstGeom>
        </p:spPr>
        <p:txBody>
          <a:bodyPr wrap="square">
            <a:spAutoFit/>
          </a:bodyPr>
          <a:lstStyle/>
          <a:p>
            <a:pPr algn="ctr"/>
            <a:r>
              <a:rPr lang="en-US" sz="3200" b="1" dirty="0">
                <a:solidFill>
                  <a:srgbClr val="CC0034"/>
                </a:solidFill>
              </a:rPr>
              <a:t>Answer:  Graphs, charts, tables, or maps.</a:t>
            </a:r>
            <a:r>
              <a:rPr lang="en-US" sz="3200" b="1" dirty="0">
                <a:solidFill>
                  <a:srgbClr val="CC0034"/>
                </a:solidFill>
              </a:rPr>
              <a:t> </a:t>
            </a:r>
            <a:endParaRPr lang="en-US" sz="32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79906" y="2350829"/>
            <a:ext cx="8622055" cy="1384995"/>
          </a:xfrm>
          <a:prstGeom prst="rect">
            <a:avLst/>
          </a:prstGeom>
        </p:spPr>
        <p:txBody>
          <a:bodyPr wrap="square">
            <a:spAutoFit/>
          </a:bodyPr>
          <a:lstStyle/>
          <a:p>
            <a:r>
              <a:rPr lang="en-US" sz="2800" b="1" dirty="0"/>
              <a:t>The data collected during an experiment are of little use unless they are organized.  In what ways might data be logically organized?</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574714" y="431271"/>
            <a:ext cx="641569" cy="954107"/>
          </a:xfrm>
          <a:prstGeom prst="rect">
            <a:avLst/>
          </a:prstGeom>
          <a:noFill/>
        </p:spPr>
        <p:txBody>
          <a:bodyPr wrap="square" rtlCol="0">
            <a:spAutoFit/>
          </a:bodyPr>
          <a:lstStyle/>
          <a:p>
            <a:pPr algn="ctr"/>
            <a:r>
              <a:rPr lang="en-US" sz="5600" b="1" dirty="0"/>
              <a:t>5</a:t>
            </a:r>
            <a:endParaRPr lang="en-US" sz="56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Tree>
    <p:extLst>
      <p:ext uri="{BB962C8B-B14F-4D97-AF65-F5344CB8AC3E}">
        <p14:creationId xmlns:p14="http://schemas.microsoft.com/office/powerpoint/2010/main" val="3348150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7898" y="4027431"/>
            <a:ext cx="8254675" cy="1815882"/>
          </a:xfrm>
          <a:prstGeom prst="rect">
            <a:avLst/>
          </a:prstGeom>
        </p:spPr>
        <p:txBody>
          <a:bodyPr wrap="square">
            <a:spAutoFit/>
          </a:bodyPr>
          <a:lstStyle/>
          <a:p>
            <a:r>
              <a:rPr lang="en-US" sz="2800" b="1" dirty="0">
                <a:solidFill>
                  <a:srgbClr val="CC0034"/>
                </a:solidFill>
              </a:rPr>
              <a:t>Answer:  The hypothesis is a possible answer to the question or problem.  It is a “testable” statement that is either supported or unsupported by the data collected in the experiment.</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387897" y="2250230"/>
            <a:ext cx="8488917" cy="1384995"/>
          </a:xfrm>
          <a:prstGeom prst="rect">
            <a:avLst/>
          </a:prstGeom>
        </p:spPr>
        <p:txBody>
          <a:bodyPr wrap="square">
            <a:spAutoFit/>
          </a:bodyPr>
          <a:lstStyle/>
          <a:p>
            <a:r>
              <a:rPr lang="en-US" sz="2800" b="1" dirty="0"/>
              <a:t>Forming a hypothesis is an important step in the scientific method.  What is the purpose of the hypothesis in an experiment?</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562141" y="443846"/>
            <a:ext cx="641569" cy="954107"/>
          </a:xfrm>
          <a:prstGeom prst="rect">
            <a:avLst/>
          </a:prstGeom>
          <a:noFill/>
        </p:spPr>
        <p:txBody>
          <a:bodyPr wrap="square" rtlCol="0">
            <a:spAutoFit/>
          </a:bodyPr>
          <a:lstStyle/>
          <a:p>
            <a:pPr algn="ctr"/>
            <a:r>
              <a:rPr lang="en-US" sz="5600" b="1" dirty="0"/>
              <a:t>6</a:t>
            </a:r>
            <a:endParaRPr lang="en-US" sz="56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Tree>
    <p:extLst>
      <p:ext uri="{BB962C8B-B14F-4D97-AF65-F5344CB8AC3E}">
        <p14:creationId xmlns:p14="http://schemas.microsoft.com/office/powerpoint/2010/main" val="6262911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7898" y="4102879"/>
            <a:ext cx="8254675" cy="2246769"/>
          </a:xfrm>
          <a:prstGeom prst="rect">
            <a:avLst/>
          </a:prstGeom>
        </p:spPr>
        <p:txBody>
          <a:bodyPr wrap="square">
            <a:spAutoFit/>
          </a:bodyPr>
          <a:lstStyle/>
          <a:p>
            <a:r>
              <a:rPr lang="en-US" sz="2800" b="1" dirty="0">
                <a:solidFill>
                  <a:srgbClr val="CC0034"/>
                </a:solidFill>
              </a:rPr>
              <a:t>Answer:  Student answers will vary.</a:t>
            </a:r>
          </a:p>
          <a:p>
            <a:r>
              <a:rPr lang="en-US" sz="2800" b="1" dirty="0" smtClean="0">
                <a:solidFill>
                  <a:srgbClr val="CC0034"/>
                </a:solidFill>
              </a:rPr>
              <a:t>One </a:t>
            </a:r>
            <a:r>
              <a:rPr lang="en-US" sz="2800" b="1" dirty="0">
                <a:solidFill>
                  <a:srgbClr val="CC0034"/>
                </a:solidFill>
              </a:rPr>
              <a:t>possibility might include:  “I predict that the rate of the enzymatic reaction will be highest at a temperature of 40 ˚C.”  </a:t>
            </a:r>
            <a:endParaRPr lang="en-US" sz="2800" b="1" dirty="0" smtClean="0">
              <a:solidFill>
                <a:srgbClr val="CC0034"/>
              </a:solidFill>
            </a:endParaRPr>
          </a:p>
          <a:p>
            <a:r>
              <a:rPr lang="en-US" sz="2800" b="1" dirty="0" smtClean="0">
                <a:solidFill>
                  <a:srgbClr val="CC0034"/>
                </a:solidFill>
              </a:rPr>
              <a:t>(</a:t>
            </a:r>
            <a:r>
              <a:rPr lang="en-US" sz="2800" b="1" dirty="0">
                <a:solidFill>
                  <a:srgbClr val="CC0034"/>
                </a:solidFill>
              </a:rPr>
              <a:t>This is a statement that can easily be tested.)</a:t>
            </a: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37258" y="2142794"/>
            <a:ext cx="8664704" cy="1815882"/>
          </a:xfrm>
          <a:prstGeom prst="rect">
            <a:avLst/>
          </a:prstGeom>
        </p:spPr>
        <p:txBody>
          <a:bodyPr wrap="square">
            <a:spAutoFit/>
          </a:bodyPr>
          <a:lstStyle/>
          <a:p>
            <a:r>
              <a:rPr lang="en-US" sz="2800" b="1" dirty="0"/>
              <a:t>A student is conducting an experiment to test how temperature might affect the action of a particular enzyme.  How might a hypothesis for this experiment be stated?</a:t>
            </a:r>
            <a:r>
              <a:rPr lang="en-US" sz="2800" b="1" dirty="0"/>
              <a:t> </a:t>
            </a:r>
            <a:endParaRPr lang="en-US" sz="2800" b="1" dirty="0"/>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587287" y="443846"/>
            <a:ext cx="641569" cy="954107"/>
          </a:xfrm>
          <a:prstGeom prst="rect">
            <a:avLst/>
          </a:prstGeom>
          <a:noFill/>
        </p:spPr>
        <p:txBody>
          <a:bodyPr wrap="square" rtlCol="0">
            <a:spAutoFit/>
          </a:bodyPr>
          <a:lstStyle/>
          <a:p>
            <a:pPr algn="ctr"/>
            <a:r>
              <a:rPr lang="en-US" sz="5600" b="1" dirty="0"/>
              <a:t>7</a:t>
            </a:r>
            <a:endParaRPr lang="en-US" sz="56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Tree>
    <p:extLst>
      <p:ext uri="{BB962C8B-B14F-4D97-AF65-F5344CB8AC3E}">
        <p14:creationId xmlns:p14="http://schemas.microsoft.com/office/powerpoint/2010/main" val="4273444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5886" y="5033417"/>
            <a:ext cx="8254675" cy="646331"/>
          </a:xfrm>
          <a:prstGeom prst="rect">
            <a:avLst/>
          </a:prstGeom>
        </p:spPr>
        <p:txBody>
          <a:bodyPr wrap="square">
            <a:spAutoFit/>
          </a:bodyPr>
          <a:lstStyle/>
          <a:p>
            <a:pPr algn="ctr"/>
            <a:r>
              <a:rPr lang="en-US" sz="3600" b="1" dirty="0">
                <a:solidFill>
                  <a:srgbClr val="CC0034"/>
                </a:solidFill>
              </a:rPr>
              <a:t>Answer:  True</a:t>
            </a:r>
            <a:r>
              <a:rPr lang="en-US" sz="3600" b="1" dirty="0">
                <a:solidFill>
                  <a:srgbClr val="CC0034"/>
                </a:solidFill>
              </a:rPr>
              <a:t> </a:t>
            </a:r>
            <a:endParaRPr lang="en-US" sz="3600" b="1" dirty="0">
              <a:solidFill>
                <a:srgbClr val="CC0034"/>
              </a:solidFill>
            </a:endParaRPr>
          </a:p>
        </p:txBody>
      </p:sp>
      <p:sp>
        <p:nvSpPr>
          <p:cNvPr id="15" name="Plaque 14"/>
          <p:cNvSpPr/>
          <p:nvPr/>
        </p:nvSpPr>
        <p:spPr>
          <a:xfrm>
            <a:off x="1549127" y="534465"/>
            <a:ext cx="6309244" cy="901213"/>
          </a:xfrm>
          <a:prstGeom prst="plaque">
            <a:avLst/>
          </a:prstGeom>
          <a:solidFill>
            <a:srgbClr val="ADD7AD"/>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1139080" y="541806"/>
            <a:ext cx="6950299" cy="830997"/>
          </a:xfrm>
          <a:prstGeom prst="rect">
            <a:avLst/>
          </a:prstGeom>
          <a:noFill/>
          <a:ln>
            <a:noFill/>
          </a:ln>
        </p:spPr>
        <p:txBody>
          <a:bodyPr wrap="square" rtlCol="0">
            <a:spAutoFit/>
          </a:bodyPr>
          <a:lstStyle/>
          <a:p>
            <a:pPr algn="ctr"/>
            <a:r>
              <a:rPr lang="en-US" sz="4800" dirty="0" smtClean="0">
                <a:latin typeface="Arial Rounded MT Bold"/>
                <a:cs typeface="Arial Rounded MT Bold"/>
              </a:rPr>
              <a:t>Scientific Method</a:t>
            </a:r>
            <a:endParaRPr lang="en-US" sz="4800" dirty="0">
              <a:latin typeface="Arial Rounded MT Bold"/>
              <a:cs typeface="Arial Rounded MT Bold"/>
            </a:endParaRPr>
          </a:p>
        </p:txBody>
      </p:sp>
      <p:sp>
        <p:nvSpPr>
          <p:cNvPr id="18" name="Rectangle 17"/>
          <p:cNvSpPr/>
          <p:nvPr/>
        </p:nvSpPr>
        <p:spPr>
          <a:xfrm>
            <a:off x="237257" y="1941594"/>
            <a:ext cx="8639557" cy="2677656"/>
          </a:xfrm>
          <a:prstGeom prst="rect">
            <a:avLst/>
          </a:prstGeom>
        </p:spPr>
        <p:txBody>
          <a:bodyPr wrap="square">
            <a:spAutoFit/>
          </a:bodyPr>
          <a:lstStyle/>
          <a:p>
            <a:pPr algn="ctr"/>
            <a:r>
              <a:rPr lang="en-US" sz="2800" b="1" dirty="0"/>
              <a:t>True or False?  </a:t>
            </a:r>
            <a:endParaRPr lang="en-US" sz="2800" b="1" dirty="0" smtClean="0"/>
          </a:p>
          <a:p>
            <a:endParaRPr lang="en-US" sz="2800" b="1" dirty="0"/>
          </a:p>
          <a:p>
            <a:r>
              <a:rPr lang="en-US" sz="2800" b="1" dirty="0" smtClean="0"/>
              <a:t>Although </a:t>
            </a:r>
            <a:r>
              <a:rPr lang="en-US" sz="2800" b="1" dirty="0"/>
              <a:t>a hypothesis may be supported by evidence, it can never be proven true beyond all doubt since new data might indicate that the hypothesis does not hold true in all instances.</a:t>
            </a:r>
          </a:p>
        </p:txBody>
      </p:sp>
      <p:sp>
        <p:nvSpPr>
          <p:cNvPr id="2" name="Rectangle 1"/>
          <p:cNvSpPr/>
          <p:nvPr/>
        </p:nvSpPr>
        <p:spPr>
          <a:xfrm>
            <a:off x="113158" y="354746"/>
            <a:ext cx="8904140" cy="6397939"/>
          </a:xfrm>
          <a:prstGeom prst="rect">
            <a:avLst/>
          </a:prstGeom>
          <a:noFill/>
          <a:ln w="5715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10" name="TextBox 9"/>
          <p:cNvSpPr txBox="1"/>
          <p:nvPr/>
        </p:nvSpPr>
        <p:spPr>
          <a:xfrm>
            <a:off x="562141" y="443846"/>
            <a:ext cx="641569" cy="954107"/>
          </a:xfrm>
          <a:prstGeom prst="rect">
            <a:avLst/>
          </a:prstGeom>
          <a:noFill/>
        </p:spPr>
        <p:txBody>
          <a:bodyPr wrap="square" rtlCol="0">
            <a:spAutoFit/>
          </a:bodyPr>
          <a:lstStyle/>
          <a:p>
            <a:pPr algn="ctr"/>
            <a:r>
              <a:rPr lang="en-US" sz="5600" b="1" dirty="0"/>
              <a:t>8</a:t>
            </a:r>
            <a:endParaRPr lang="en-US" sz="5600" b="1" dirty="0"/>
          </a:p>
        </p:txBody>
      </p:sp>
      <p:sp>
        <p:nvSpPr>
          <p:cNvPr id="11" name="12-Point Star 10"/>
          <p:cNvSpPr>
            <a:spLocks noChangeAspect="1"/>
          </p:cNvSpPr>
          <p:nvPr/>
        </p:nvSpPr>
        <p:spPr>
          <a:xfrm>
            <a:off x="387898" y="457734"/>
            <a:ext cx="1027788" cy="1027170"/>
          </a:xfrm>
          <a:prstGeom prst="star12">
            <a:avLst/>
          </a:prstGeom>
          <a:noFill/>
          <a:ln w="38100" cmpd="sng">
            <a:solidFill>
              <a:srgbClr val="D2070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179_DDChem_Hands_Up_Exci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818" y="12378"/>
            <a:ext cx="1506055" cy="2054413"/>
          </a:xfrm>
          <a:prstGeom prst="rect">
            <a:avLst/>
          </a:prstGeom>
        </p:spPr>
      </p:pic>
    </p:spTree>
    <p:extLst>
      <p:ext uri="{BB962C8B-B14F-4D97-AF65-F5344CB8AC3E}">
        <p14:creationId xmlns:p14="http://schemas.microsoft.com/office/powerpoint/2010/main" val="1792466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C16262A-F85C-4B56-95FE-678D2AA8A0B0}"/>
</file>

<file path=customXml/itemProps2.xml><?xml version="1.0" encoding="utf-8"?>
<ds:datastoreItem xmlns:ds="http://schemas.openxmlformats.org/officeDocument/2006/customXml" ds:itemID="{0A39E0AE-DF88-469F-8D71-7CC26575681E}"/>
</file>

<file path=customXml/itemProps3.xml><?xml version="1.0" encoding="utf-8"?>
<ds:datastoreItem xmlns:ds="http://schemas.openxmlformats.org/officeDocument/2006/customXml" ds:itemID="{3A7746B5-6546-4158-9F96-7B3CF1C793B8}"/>
</file>

<file path=docProps/app.xml><?xml version="1.0" encoding="utf-8"?>
<Properties xmlns="http://schemas.openxmlformats.org/officeDocument/2006/extended-properties" xmlns:vt="http://schemas.openxmlformats.org/officeDocument/2006/docPropsVTypes">
  <TotalTime>3880</TotalTime>
  <Words>2287</Words>
  <Application>Microsoft Macintosh PowerPoint</Application>
  <PresentationFormat>On-screen Show (4:3)</PresentationFormat>
  <Paragraphs>261</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508</cp:revision>
  <dcterms:created xsi:type="dcterms:W3CDTF">2016-12-30T13:15:13Z</dcterms:created>
  <dcterms:modified xsi:type="dcterms:W3CDTF">2019-08-13T16:52:04Z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4800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ies>
</file>